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
  </p:notesMasterIdLst>
  <p:sldIdLst>
    <p:sldId id="256" r:id="rId2"/>
    <p:sldId id="274" r:id="rId3"/>
    <p:sldId id="257" r:id="rId4"/>
    <p:sldId id="266" r:id="rId5"/>
    <p:sldId id="258" r:id="rId6"/>
    <p:sldId id="272" r:id="rId7"/>
    <p:sldId id="269" r:id="rId8"/>
    <p:sldId id="259" r:id="rId9"/>
    <p:sldId id="273" r:id="rId10"/>
    <p:sldId id="260" r:id="rId11"/>
    <p:sldId id="270" r:id="rId12"/>
    <p:sldId id="261" r:id="rId13"/>
    <p:sldId id="263" r:id="rId14"/>
    <p:sldId id="264" r:id="rId15"/>
    <p:sldId id="271" r:id="rId16"/>
    <p:sldId id="26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958"/>
    <p:restoredTop sz="78776"/>
  </p:normalViewPr>
  <p:slideViewPr>
    <p:cSldViewPr snapToGrid="0" snapToObjects="1">
      <p:cViewPr>
        <p:scale>
          <a:sx n="67" d="100"/>
          <a:sy n="67" d="100"/>
        </p:scale>
        <p:origin x="1616" y="87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E7DB16-CA87-5940-A934-259D8D6F6EB3}" type="datetimeFigureOut">
              <a:rPr lang="en-US" smtClean="0"/>
              <a:t>2/15/22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E01EBF-908A-B340-AD0A-6A4D5731A8CE}" type="slidenum">
              <a:rPr lang="en-US" smtClean="0"/>
              <a:t>‹#›</a:t>
            </a:fld>
            <a:endParaRPr lang="en-US"/>
          </a:p>
        </p:txBody>
      </p:sp>
    </p:spTree>
    <p:extLst>
      <p:ext uri="{BB962C8B-B14F-4D97-AF65-F5344CB8AC3E}">
        <p14:creationId xmlns:p14="http://schemas.microsoft.com/office/powerpoint/2010/main" val="3945267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britannica.com/topic/Gad-Hebrew-tribe" TargetMode="External"/><Relationship Id="rId3" Type="http://schemas.openxmlformats.org/officeDocument/2006/relationships/hyperlink" Target="https://www.merriam-webster.com/dictionary/legend" TargetMode="External"/><Relationship Id="rId7" Type="http://schemas.openxmlformats.org/officeDocument/2006/relationships/hyperlink" Target="https://www.britannica.com/topic/Naphtali-Hebrew-tribe"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britannica.com/topic/Ten-Lost-Tribes-of-Israel" TargetMode="External"/><Relationship Id="rId11" Type="http://schemas.openxmlformats.org/officeDocument/2006/relationships/hyperlink" Target="https://www.merriam-webster.com/dictionary/medieval" TargetMode="External"/><Relationship Id="rId5" Type="http://schemas.openxmlformats.org/officeDocument/2006/relationships/hyperlink" Target="https://www.britannica.com/place/North-Africa" TargetMode="External"/><Relationship Id="rId10" Type="http://schemas.openxmlformats.org/officeDocument/2006/relationships/hyperlink" Target="https://www.merriam-webster.com/dictionary/veracity" TargetMode="External"/><Relationship Id="rId4" Type="http://schemas.openxmlformats.org/officeDocument/2006/relationships/hyperlink" Target="https://www.britannica.com/topic/Prester-John-legendary-ruler" TargetMode="External"/><Relationship Id="rId9" Type="http://schemas.openxmlformats.org/officeDocument/2006/relationships/hyperlink" Target="https://www.britannica.com/place/Ethiopia"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Geography" TargetMode="External"/><Relationship Id="rId13" Type="http://schemas.openxmlformats.org/officeDocument/2006/relationships/hyperlink" Target="https://en.wikipedia.org/wiki/Benjamin_of_Tudela#cite_note-1" TargetMode="External"/><Relationship Id="rId3" Type="http://schemas.openxmlformats.org/officeDocument/2006/relationships/hyperlink" Target="https://en.wikipedia.org/wiki/Jewish" TargetMode="External"/><Relationship Id="rId7" Type="http://schemas.openxmlformats.org/officeDocument/2006/relationships/hyperlink" Target="https://en.wikipedia.org/wiki/Marco_Polo" TargetMode="External"/><Relationship Id="rId12" Type="http://schemas.openxmlformats.org/officeDocument/2006/relationships/hyperlink" Target="https://en.wikipedia.org/wiki/Spain"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en.wikipedia.org/wiki/Africa" TargetMode="External"/><Relationship Id="rId11" Type="http://schemas.openxmlformats.org/officeDocument/2006/relationships/hyperlink" Target="https://en.wikipedia.org/wiki/Tudela,_Navarre" TargetMode="External"/><Relationship Id="rId5" Type="http://schemas.openxmlformats.org/officeDocument/2006/relationships/hyperlink" Target="https://en.wikipedia.org/wiki/Asia" TargetMode="External"/><Relationship Id="rId15" Type="http://schemas.openxmlformats.org/officeDocument/2006/relationships/hyperlink" Target="https://www.jewishvirtuallibrary.org/spain-table-of-contents" TargetMode="External"/><Relationship Id="rId10" Type="http://schemas.openxmlformats.org/officeDocument/2006/relationships/hyperlink" Target="https://en.wikipedia.org/wiki/Kingdom_of_Navarre" TargetMode="External"/><Relationship Id="rId4" Type="http://schemas.openxmlformats.org/officeDocument/2006/relationships/hyperlink" Target="https://en.wikipedia.org/wiki/Europe" TargetMode="External"/><Relationship Id="rId9" Type="http://schemas.openxmlformats.org/officeDocument/2006/relationships/hyperlink" Target="https://en.wikipedia.org/wiki/Jewish_history" TargetMode="External"/><Relationship Id="rId14" Type="http://schemas.openxmlformats.org/officeDocument/2006/relationships/hyperlink" Target="https://en.wikipedia.org/wiki/Aljama"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Geography" TargetMode="External"/><Relationship Id="rId13" Type="http://schemas.openxmlformats.org/officeDocument/2006/relationships/hyperlink" Target="https://en.wikipedia.org/wiki/Benjamin_of_Tudela#cite_note-1" TargetMode="External"/><Relationship Id="rId3" Type="http://schemas.openxmlformats.org/officeDocument/2006/relationships/hyperlink" Target="https://en.wikipedia.org/wiki/Jewish" TargetMode="External"/><Relationship Id="rId7" Type="http://schemas.openxmlformats.org/officeDocument/2006/relationships/hyperlink" Target="https://en.wikipedia.org/wiki/Marco_Polo" TargetMode="External"/><Relationship Id="rId12" Type="http://schemas.openxmlformats.org/officeDocument/2006/relationships/hyperlink" Target="https://en.wikipedia.org/wiki/Spain"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n.wikipedia.org/wiki/Africa" TargetMode="External"/><Relationship Id="rId11" Type="http://schemas.openxmlformats.org/officeDocument/2006/relationships/hyperlink" Target="https://en.wikipedia.org/wiki/Tudela,_Navarre" TargetMode="External"/><Relationship Id="rId5" Type="http://schemas.openxmlformats.org/officeDocument/2006/relationships/hyperlink" Target="https://en.wikipedia.org/wiki/Asia" TargetMode="External"/><Relationship Id="rId15" Type="http://schemas.openxmlformats.org/officeDocument/2006/relationships/hyperlink" Target="https://www.jewishvirtuallibrary.org/spain-table-of-contents" TargetMode="External"/><Relationship Id="rId10" Type="http://schemas.openxmlformats.org/officeDocument/2006/relationships/hyperlink" Target="https://en.wikipedia.org/wiki/Kingdom_of_Navarre" TargetMode="External"/><Relationship Id="rId4" Type="http://schemas.openxmlformats.org/officeDocument/2006/relationships/hyperlink" Target="https://en.wikipedia.org/wiki/Europe" TargetMode="External"/><Relationship Id="rId9" Type="http://schemas.openxmlformats.org/officeDocument/2006/relationships/hyperlink" Target="https://en.wikipedia.org/wiki/Jewish_history" TargetMode="External"/><Relationship Id="rId14" Type="http://schemas.openxmlformats.org/officeDocument/2006/relationships/hyperlink" Target="https://en.wikipedia.org/wiki/Aljam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Crimea" TargetMode="External"/><Relationship Id="rId13" Type="http://schemas.openxmlformats.org/officeDocument/2006/relationships/hyperlink" Target="https://en.wikipedia.org/wiki/Armenia" TargetMode="External"/><Relationship Id="rId18" Type="http://schemas.openxmlformats.org/officeDocument/2006/relationships/hyperlink" Target="https://en.wikipedia.org/wiki/Pumbedita" TargetMode="External"/><Relationship Id="rId26" Type="http://schemas.openxmlformats.org/officeDocument/2006/relationships/hyperlink" Target="https://en.wikipedia.org/wiki/Judea" TargetMode="External"/><Relationship Id="rId3" Type="http://schemas.openxmlformats.org/officeDocument/2006/relationships/hyperlink" Target="https://en.wikipedia.org/wiki/Bohemia" TargetMode="External"/><Relationship Id="rId21" Type="http://schemas.openxmlformats.org/officeDocument/2006/relationships/hyperlink" Target="https://en.wikipedia.org/wiki/Euphrates" TargetMode="External"/><Relationship Id="rId7" Type="http://schemas.openxmlformats.org/officeDocument/2006/relationships/hyperlink" Target="https://en.wikipedia.org/wiki/Qedar" TargetMode="External"/><Relationship Id="rId12" Type="http://schemas.openxmlformats.org/officeDocument/2006/relationships/hyperlink" Target="https://en.wikipedia.org/wiki/Kipchak_people" TargetMode="External"/><Relationship Id="rId17" Type="http://schemas.openxmlformats.org/officeDocument/2006/relationships/hyperlink" Target="https://en.wikipedia.org/wiki/Sura_(city)" TargetMode="External"/><Relationship Id="rId25" Type="http://schemas.openxmlformats.org/officeDocument/2006/relationships/hyperlink" Target="https://en.wikipedia.org/wiki/Galilee" TargetMode="External"/><Relationship Id="rId2" Type="http://schemas.openxmlformats.org/officeDocument/2006/relationships/slide" Target="../slides/slide10.xml"/><Relationship Id="rId16" Type="http://schemas.openxmlformats.org/officeDocument/2006/relationships/hyperlink" Target="https://en.wikipedia.org/wiki/Nineveh" TargetMode="External"/><Relationship Id="rId20" Type="http://schemas.openxmlformats.org/officeDocument/2006/relationships/hyperlink" Target="https://en.wikipedia.org/wiki/Persian_Empire" TargetMode="External"/><Relationship Id="rId1" Type="http://schemas.openxmlformats.org/officeDocument/2006/relationships/notesMaster" Target="../notesMasters/notesMaster1.xml"/><Relationship Id="rId6" Type="http://schemas.openxmlformats.org/officeDocument/2006/relationships/hyperlink" Target="https://en.wikipedia.org/wiki/Ukraine" TargetMode="External"/><Relationship Id="rId11" Type="http://schemas.openxmlformats.org/officeDocument/2006/relationships/hyperlink" Target="https://en.wikipedia.org/wiki/Crimean_Karaite" TargetMode="External"/><Relationship Id="rId24" Type="http://schemas.openxmlformats.org/officeDocument/2006/relationships/hyperlink" Target="https://en.wikipedia.org/wiki/Damascus" TargetMode="External"/><Relationship Id="rId5" Type="http://schemas.openxmlformats.org/officeDocument/2006/relationships/hyperlink" Target="https://en.wikipedia.org/wiki/Ruthenia" TargetMode="External"/><Relationship Id="rId15" Type="http://schemas.openxmlformats.org/officeDocument/2006/relationships/hyperlink" Target="https://en.wikipedia.org/wiki/Mesopotamia" TargetMode="External"/><Relationship Id="rId23" Type="http://schemas.openxmlformats.org/officeDocument/2006/relationships/hyperlink" Target="https://en.wikipedia.org/wiki/Aleppo" TargetMode="External"/><Relationship Id="rId28" Type="http://schemas.openxmlformats.org/officeDocument/2006/relationships/hyperlink" Target="https://en.wikipedia.org/wiki/Balkans" TargetMode="External"/><Relationship Id="rId10" Type="http://schemas.openxmlformats.org/officeDocument/2006/relationships/hyperlink" Target="https://en.wikipedia.org/wiki/Khazars" TargetMode="External"/><Relationship Id="rId19" Type="http://schemas.openxmlformats.org/officeDocument/2006/relationships/hyperlink" Target="https://en.wikipedia.org/wiki/Baghdad" TargetMode="External"/><Relationship Id="rId4" Type="http://schemas.openxmlformats.org/officeDocument/2006/relationships/hyperlink" Target="https://en.wikipedia.org/wiki/Poland" TargetMode="External"/><Relationship Id="rId9" Type="http://schemas.openxmlformats.org/officeDocument/2006/relationships/hyperlink" Target="https://en.wikipedia.org/wiki/Gazaria_(Genoese_colonies)" TargetMode="External"/><Relationship Id="rId14" Type="http://schemas.openxmlformats.org/officeDocument/2006/relationships/hyperlink" Target="https://en.wikipedia.org/wiki/Nisibis" TargetMode="External"/><Relationship Id="rId22" Type="http://schemas.openxmlformats.org/officeDocument/2006/relationships/hyperlink" Target="https://en.wikipedia.org/wiki/Syria" TargetMode="External"/><Relationship Id="rId27" Type="http://schemas.openxmlformats.org/officeDocument/2006/relationships/hyperlink" Target="https://en.wikipedia.org/wiki/Greec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E01EBF-908A-B340-AD0A-6A4D5731A8CE}" type="slidenum">
              <a:rPr lang="en-US" smtClean="0"/>
              <a:t>2</a:t>
            </a:fld>
            <a:endParaRPr lang="en-US"/>
          </a:p>
        </p:txBody>
      </p:sp>
    </p:spTree>
    <p:extLst>
      <p:ext uri="{BB962C8B-B14F-4D97-AF65-F5344CB8AC3E}">
        <p14:creationId xmlns:p14="http://schemas.microsoft.com/office/powerpoint/2010/main" val="1033036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Travel </a:t>
            </a:r>
            <a:r>
              <a:rPr lang="en-US" dirty="0" err="1"/>
              <a:t>bc</a:t>
            </a:r>
            <a:r>
              <a:rPr lang="en-US" dirty="0"/>
              <a:t> Jews were forced out… but that resulted in a great amount of cultural spread and shifts </a:t>
            </a:r>
          </a:p>
        </p:txBody>
      </p:sp>
      <p:sp>
        <p:nvSpPr>
          <p:cNvPr id="4" name="Slide Number Placeholder 3"/>
          <p:cNvSpPr>
            <a:spLocks noGrp="1"/>
          </p:cNvSpPr>
          <p:nvPr>
            <p:ph type="sldNum" sz="quarter" idx="5"/>
          </p:nvPr>
        </p:nvSpPr>
        <p:spPr/>
        <p:txBody>
          <a:bodyPr/>
          <a:lstStyle/>
          <a:p>
            <a:fld id="{7AE01EBF-908A-B340-AD0A-6A4D5731A8CE}" type="slidenum">
              <a:rPr lang="en-US" smtClean="0"/>
              <a:t>4</a:t>
            </a:fld>
            <a:endParaRPr lang="en-US"/>
          </a:p>
        </p:txBody>
      </p:sp>
    </p:spTree>
    <p:extLst>
      <p:ext uri="{BB962C8B-B14F-4D97-AF65-F5344CB8AC3E}">
        <p14:creationId xmlns:p14="http://schemas.microsoft.com/office/powerpoint/2010/main" val="3015487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Jewish merchant, Explorer and scholar of languages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from the tribe of Dan, from east of Africa, near the gulf of </a:t>
            </a:r>
            <a:r>
              <a:rPr lang="en-US" sz="1200" b="0" i="0" kern="1200" dirty="0" err="1">
                <a:solidFill>
                  <a:schemeClr val="tx1"/>
                </a:solidFill>
                <a:effectLst/>
                <a:latin typeface="+mn-lt"/>
                <a:ea typeface="+mn-ea"/>
                <a:cs typeface="+mn-cs"/>
              </a:rPr>
              <a:t>aden</a:t>
            </a:r>
            <a:r>
              <a:rPr lang="en-US" sz="1200" b="0" i="0" kern="1200" dirty="0">
                <a:solidFill>
                  <a:schemeClr val="tx1"/>
                </a:solidFill>
                <a:effectLst/>
                <a:latin typeface="+mn-lt"/>
                <a:ea typeface="+mn-ea"/>
                <a:cs typeface="+mn-cs"/>
              </a:rPr>
              <a:t> (today between </a:t>
            </a:r>
            <a:r>
              <a:rPr lang="en-US" sz="1200" b="0" i="0" kern="1200" dirty="0" err="1">
                <a:solidFill>
                  <a:schemeClr val="tx1"/>
                </a:solidFill>
                <a:effectLst/>
                <a:latin typeface="+mn-lt"/>
                <a:ea typeface="+mn-ea"/>
                <a:cs typeface="+mn-cs"/>
              </a:rPr>
              <a:t>yemen</a:t>
            </a:r>
            <a:r>
              <a:rPr lang="en-US" sz="1200" b="0" i="0" kern="1200" dirty="0">
                <a:solidFill>
                  <a:schemeClr val="tx1"/>
                </a:solidFill>
                <a:effectLst/>
                <a:latin typeface="+mn-lt"/>
                <a:ea typeface="+mn-ea"/>
                <a:cs typeface="+mn-cs"/>
              </a:rPr>
              <a:t> and Somalia)</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Jewish </a:t>
            </a:r>
            <a:r>
              <a:rPr lang="en-US" sz="1200" b="0" i="0" kern="1200" dirty="0" err="1">
                <a:solidFill>
                  <a:schemeClr val="tx1"/>
                </a:solidFill>
                <a:effectLst/>
                <a:latin typeface="+mn-lt"/>
                <a:ea typeface="+mn-ea"/>
                <a:cs typeface="+mn-cs"/>
              </a:rPr>
              <a:t>traveller</a:t>
            </a:r>
            <a:r>
              <a:rPr lang="en-US" sz="1200" b="0" i="0" kern="1200" dirty="0">
                <a:solidFill>
                  <a:schemeClr val="tx1"/>
                </a:solidFill>
                <a:effectLst/>
                <a:latin typeface="+mn-lt"/>
                <a:ea typeface="+mn-ea"/>
                <a:cs typeface="+mn-cs"/>
              </a:rPr>
              <a:t> and philologist who was generally credited with the authorship of a fanciful geographical narrative that exerted an enduring influence throughout the Middle Ages. This possibly gave rise to the </a:t>
            </a:r>
            <a:r>
              <a:rPr lang="en-US" sz="1200" b="0" i="0" u="none" strike="noStrike" kern="1200" dirty="0">
                <a:solidFill>
                  <a:schemeClr val="tx1"/>
                </a:solidFill>
                <a:effectLst/>
                <a:latin typeface="+mn-lt"/>
                <a:ea typeface="+mn-ea"/>
                <a:cs typeface="+mn-cs"/>
                <a:hlinkClick r:id="rId3"/>
              </a:rPr>
              <a:t>legend</a:t>
            </a:r>
            <a:r>
              <a:rPr lang="en-US" sz="1200" b="0" i="0" kern="1200" dirty="0">
                <a:solidFill>
                  <a:schemeClr val="tx1"/>
                </a:solidFill>
                <a:effectLst/>
                <a:latin typeface="+mn-lt"/>
                <a:ea typeface="+mn-ea"/>
                <a:cs typeface="+mn-cs"/>
              </a:rPr>
              <a:t> of </a:t>
            </a:r>
            <a:r>
              <a:rPr lang="en-US" sz="1200" b="0" i="0" u="none" strike="noStrike" kern="1200" dirty="0">
                <a:solidFill>
                  <a:schemeClr val="tx1"/>
                </a:solidFill>
                <a:effectLst/>
                <a:latin typeface="+mn-lt"/>
                <a:ea typeface="+mn-ea"/>
                <a:cs typeface="+mn-cs"/>
                <a:hlinkClick r:id="rId4"/>
              </a:rPr>
              <a:t>Prester John</a:t>
            </a:r>
            <a:r>
              <a:rPr lang="en-US" sz="1200" b="0" i="0" kern="1200" dirty="0">
                <a:solidFill>
                  <a:schemeClr val="tx1"/>
                </a:solidFill>
                <a:effectLst/>
                <a:latin typeface="+mn-lt"/>
                <a:ea typeface="+mn-ea"/>
                <a:cs typeface="+mn-cs"/>
              </a:rPr>
              <a:t>, the mighty Oriental priest-potentate of fabulous wealth and power.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Probably originally from southern Arabia, Eldad visited Mesopotamia, Egypt, </a:t>
            </a:r>
            <a:r>
              <a:rPr lang="en-US" sz="1200" b="0" i="0" u="none" strike="noStrike" kern="1200" dirty="0">
                <a:solidFill>
                  <a:schemeClr val="tx1"/>
                </a:solidFill>
                <a:effectLst/>
                <a:latin typeface="+mn-lt"/>
                <a:ea typeface="+mn-ea"/>
                <a:cs typeface="+mn-cs"/>
                <a:hlinkClick r:id="rId5"/>
              </a:rPr>
              <a:t>North Africa</a:t>
            </a:r>
            <a:r>
              <a:rPr lang="en-US" sz="1200" b="0" i="0" kern="1200" dirty="0">
                <a:solidFill>
                  <a:schemeClr val="tx1"/>
                </a:solidFill>
                <a:effectLst/>
                <a:latin typeface="+mn-lt"/>
                <a:ea typeface="+mn-ea"/>
                <a:cs typeface="+mn-cs"/>
              </a:rPr>
              <a:t>, and Spain and caused a stir by his account of the </a:t>
            </a:r>
            <a:r>
              <a:rPr lang="en-US" sz="1200" b="0" i="0" u="none" strike="noStrike" kern="1200" dirty="0">
                <a:solidFill>
                  <a:schemeClr val="tx1"/>
                </a:solidFill>
                <a:effectLst/>
                <a:latin typeface="+mn-lt"/>
                <a:ea typeface="+mn-ea"/>
                <a:cs typeface="+mn-cs"/>
                <a:hlinkClick r:id="rId6"/>
              </a:rPr>
              <a:t>Ten Lost Tribes of Israel</a:t>
            </a:r>
            <a:r>
              <a:rPr lang="en-US" sz="1200" b="0" i="0" kern="1200" dirty="0">
                <a:solidFill>
                  <a:schemeClr val="tx1"/>
                </a:solidFill>
                <a:effectLst/>
                <a:latin typeface="+mn-lt"/>
                <a:ea typeface="+mn-ea"/>
                <a:cs typeface="+mn-cs"/>
              </a:rPr>
              <a:t>. He himself claimed to be a descendant of the Danites, who, together with the tribes of </a:t>
            </a:r>
            <a:r>
              <a:rPr lang="en-US" sz="1200" b="0" i="0" u="none" strike="noStrike" kern="1200" dirty="0">
                <a:solidFill>
                  <a:schemeClr val="tx1"/>
                </a:solidFill>
                <a:effectLst/>
                <a:latin typeface="+mn-lt"/>
                <a:ea typeface="+mn-ea"/>
                <a:cs typeface="+mn-cs"/>
                <a:hlinkClick r:id="rId7"/>
              </a:rPr>
              <a:t>Naphtali</a:t>
            </a:r>
            <a:r>
              <a:rPr lang="en-US" sz="1200" b="0" i="0" kern="1200" dirty="0">
                <a:solidFill>
                  <a:schemeClr val="tx1"/>
                </a:solidFill>
                <a:effectLst/>
                <a:latin typeface="+mn-lt"/>
                <a:ea typeface="+mn-ea"/>
                <a:cs typeface="+mn-cs"/>
              </a:rPr>
              <a:t>, Asher, and </a:t>
            </a:r>
            <a:r>
              <a:rPr lang="en-US" sz="1200" b="0" i="0" u="none" strike="noStrike" kern="1200" dirty="0">
                <a:solidFill>
                  <a:schemeClr val="tx1"/>
                </a:solidFill>
                <a:effectLst/>
                <a:latin typeface="+mn-lt"/>
                <a:ea typeface="+mn-ea"/>
                <a:cs typeface="+mn-cs"/>
                <a:hlinkClick r:id="rId8"/>
              </a:rPr>
              <a:t>Gad</a:t>
            </a:r>
            <a:r>
              <a:rPr lang="en-US" sz="1200" b="0" i="0" kern="1200" dirty="0">
                <a:solidFill>
                  <a:schemeClr val="tx1"/>
                </a:solidFill>
                <a:effectLst/>
                <a:latin typeface="+mn-lt"/>
                <a:ea typeface="+mn-ea"/>
                <a:cs typeface="+mn-cs"/>
              </a:rPr>
              <a:t>, were said to have established a Jewish kingdom in Cush (Kush), variously interpreted as </a:t>
            </a:r>
            <a:r>
              <a:rPr lang="en-US" sz="1200" b="0" i="0" u="none" strike="noStrike" kern="1200" dirty="0">
                <a:solidFill>
                  <a:schemeClr val="tx1"/>
                </a:solidFill>
                <a:effectLst/>
                <a:latin typeface="+mn-lt"/>
                <a:ea typeface="+mn-ea"/>
                <a:cs typeface="+mn-cs"/>
                <a:hlinkClick r:id="rId9"/>
              </a:rPr>
              <a:t>Ethiopia</a:t>
            </a:r>
            <a:r>
              <a:rPr lang="en-US" sz="1200" b="0" i="0" kern="1200" dirty="0">
                <a:solidFill>
                  <a:schemeClr val="tx1"/>
                </a:solidFill>
                <a:effectLst/>
                <a:latin typeface="+mn-lt"/>
                <a:ea typeface="+mn-ea"/>
                <a:cs typeface="+mn-cs"/>
              </a:rPr>
              <a:t> or, roughly, present-day Sudan. His </a:t>
            </a:r>
            <a:r>
              <a:rPr lang="en-US" sz="1200" b="0" i="0" u="none" strike="noStrike" kern="1200" dirty="0">
                <a:solidFill>
                  <a:schemeClr val="tx1"/>
                </a:solidFill>
                <a:effectLst/>
                <a:latin typeface="+mn-lt"/>
                <a:ea typeface="+mn-ea"/>
                <a:cs typeface="+mn-cs"/>
                <a:hlinkClick r:id="rId10"/>
              </a:rPr>
              <a:t>veracity</a:t>
            </a:r>
            <a:r>
              <a:rPr lang="en-US" sz="1200" b="0" i="0" kern="1200" dirty="0">
                <a:solidFill>
                  <a:schemeClr val="tx1"/>
                </a:solidFill>
                <a:effectLst/>
                <a:latin typeface="+mn-lt"/>
                <a:ea typeface="+mn-ea"/>
                <a:cs typeface="+mn-cs"/>
              </a:rPr>
              <a:t> was challenged largely because the ritual prescriptions he described diverged from those of the Talmud, the rabbinical compendium of law, lore, and commentary. His Hebrew narrative, </a:t>
            </a:r>
            <a:r>
              <a:rPr lang="en-US" sz="1200" b="0" i="1" kern="1200" dirty="0" err="1">
                <a:solidFill>
                  <a:schemeClr val="tx1"/>
                </a:solidFill>
                <a:effectLst/>
                <a:latin typeface="+mn-lt"/>
                <a:ea typeface="+mn-ea"/>
                <a:cs typeface="+mn-cs"/>
              </a:rPr>
              <a:t>Sefer</a:t>
            </a:r>
            <a:r>
              <a:rPr lang="en-US" sz="1200" b="0" i="1" kern="1200" dirty="0">
                <a:solidFill>
                  <a:schemeClr val="tx1"/>
                </a:solidFill>
                <a:effectLst/>
                <a:latin typeface="+mn-lt"/>
                <a:ea typeface="+mn-ea"/>
                <a:cs typeface="+mn-cs"/>
              </a:rPr>
              <a:t> Eldad,</a:t>
            </a:r>
            <a:r>
              <a:rPr lang="en-US" sz="1200" b="0" i="0" kern="1200" dirty="0">
                <a:solidFill>
                  <a:schemeClr val="tx1"/>
                </a:solidFill>
                <a:effectLst/>
                <a:latin typeface="+mn-lt"/>
                <a:ea typeface="+mn-ea"/>
                <a:cs typeface="+mn-cs"/>
              </a:rPr>
              <a:t> established his reputation as a philologist whom leading </a:t>
            </a:r>
            <a:r>
              <a:rPr lang="en-US" sz="1200" b="0" i="0" u="none" strike="noStrike" kern="1200" dirty="0">
                <a:solidFill>
                  <a:schemeClr val="tx1"/>
                </a:solidFill>
                <a:effectLst/>
                <a:latin typeface="+mn-lt"/>
                <a:ea typeface="+mn-ea"/>
                <a:cs typeface="+mn-cs"/>
                <a:hlinkClick r:id="rId11"/>
              </a:rPr>
              <a:t>medieval</a:t>
            </a:r>
            <a:r>
              <a:rPr lang="en-US" sz="1200" b="0" i="0" kern="1200" dirty="0">
                <a:solidFill>
                  <a:schemeClr val="tx1"/>
                </a:solidFill>
                <a:effectLst/>
                <a:latin typeface="+mn-lt"/>
                <a:ea typeface="+mn-ea"/>
                <a:cs typeface="+mn-cs"/>
              </a:rPr>
              <a:t> Jewish grammarians and lexicographers quoted as an authority on linguistic difficulties. It appeared in several languages and in widely deviating versions. The first edition was published at the Italian city of Mantua in 1480.</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www.britannica.com</a:t>
            </a:r>
            <a:r>
              <a:rPr lang="en-US" sz="1200" b="0" i="0" kern="1200" dirty="0">
                <a:solidFill>
                  <a:schemeClr val="tx1"/>
                </a:solidFill>
                <a:effectLst/>
                <a:latin typeface="+mn-lt"/>
                <a:ea typeface="+mn-ea"/>
                <a:cs typeface="+mn-cs"/>
              </a:rPr>
              <a:t>/biography/Eldad-ben-</a:t>
            </a:r>
            <a:r>
              <a:rPr lang="en-US" sz="1200" b="0" i="0" kern="1200" dirty="0" err="1">
                <a:solidFill>
                  <a:schemeClr val="tx1"/>
                </a:solidFill>
                <a:effectLst/>
                <a:latin typeface="+mn-lt"/>
                <a:ea typeface="+mn-ea"/>
                <a:cs typeface="+mn-cs"/>
              </a:rPr>
              <a:t>Mahli</a:t>
            </a:r>
            <a:r>
              <a:rPr lang="en-US" sz="1200" b="0" i="0" kern="1200" dirty="0">
                <a:solidFill>
                  <a:schemeClr val="tx1"/>
                </a:solidFill>
                <a:effectLst/>
                <a:latin typeface="+mn-lt"/>
                <a:ea typeface="+mn-ea"/>
                <a:cs typeface="+mn-cs"/>
              </a:rPr>
              <a:t>-ha-Dani</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AE01EBF-908A-B340-AD0A-6A4D5731A8CE}" type="slidenum">
              <a:rPr lang="en-US" smtClean="0"/>
              <a:t>5</a:t>
            </a:fld>
            <a:endParaRPr lang="en-US"/>
          </a:p>
        </p:txBody>
      </p:sp>
    </p:spTree>
    <p:extLst>
      <p:ext uri="{BB962C8B-B14F-4D97-AF65-F5344CB8AC3E}">
        <p14:creationId xmlns:p14="http://schemas.microsoft.com/office/powerpoint/2010/main" val="1559000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Benjamin traveled actually about 100 years before </a:t>
            </a:r>
            <a:r>
              <a:rPr lang="en-US" dirty="0" err="1"/>
              <a:t>marco</a:t>
            </a:r>
            <a:r>
              <a:rPr lang="en-US" dirty="0"/>
              <a:t> polo</a:t>
            </a:r>
          </a:p>
          <a:p>
            <a:pPr marL="171450" indent="-171450">
              <a:buFont typeface="Arial" panose="020B0604020202020204" pitchFamily="34" charset="0"/>
              <a:buChar char="•"/>
            </a:pPr>
            <a:r>
              <a:rPr lang="en-US" dirty="0"/>
              <a:t>Marco polo- venetian merchant and </a:t>
            </a:r>
            <a:r>
              <a:rPr lang="en-US" dirty="0" err="1"/>
              <a:t>exploere</a:t>
            </a:r>
            <a:r>
              <a:rPr lang="en-US" dirty="0"/>
              <a:t> 13</a:t>
            </a:r>
            <a:r>
              <a:rPr lang="en-US" baseline="30000" dirty="0"/>
              <a:t>th</a:t>
            </a:r>
            <a:r>
              <a:rPr lang="en-US" dirty="0"/>
              <a:t> century </a:t>
            </a:r>
          </a:p>
          <a:p>
            <a:pPr marL="171450" indent="-171450">
              <a:buFont typeface="Arial" panose="020B0604020202020204" pitchFamily="34" charset="0"/>
              <a:buChar char="•"/>
            </a:pPr>
            <a:r>
              <a:rPr lang="en-US" dirty="0"/>
              <a:t>Ibn Battuta0- </a:t>
            </a:r>
            <a:r>
              <a:rPr lang="en-US" dirty="0" err="1"/>
              <a:t>berber</a:t>
            </a:r>
            <a:r>
              <a:rPr lang="en-US" dirty="0"/>
              <a:t> </a:t>
            </a:r>
            <a:r>
              <a:rPr lang="en-US" dirty="0" err="1"/>
              <a:t>mahgrebi</a:t>
            </a:r>
            <a:r>
              <a:rPr lang="en-US" dirty="0"/>
              <a:t> scholar and </a:t>
            </a:r>
            <a:r>
              <a:rPr lang="en-US" dirty="0" err="1"/>
              <a:t>explora</a:t>
            </a:r>
            <a:r>
              <a:rPr lang="en-US" dirty="0"/>
              <a:t> (14</a:t>
            </a:r>
            <a:r>
              <a:rPr lang="en-US" baseline="30000" dirty="0"/>
              <a:t>th</a:t>
            </a:r>
            <a:r>
              <a:rPr lang="en-US" dirty="0"/>
              <a:t> century)  </a:t>
            </a:r>
          </a:p>
          <a:p>
            <a:pPr marL="171450" indent="-171450">
              <a:buFont typeface="Arial" panose="020B0604020202020204" pitchFamily="34" charset="0"/>
              <a:buChar char="•"/>
            </a:pPr>
            <a:r>
              <a:rPr lang="en-US" dirty="0"/>
              <a:t> </a:t>
            </a:r>
          </a:p>
          <a:p>
            <a:pPr marL="171450" indent="-171450">
              <a:buFont typeface="Arial" panose="020B0604020202020204" pitchFamily="34" charset="0"/>
              <a:buChar char="•"/>
            </a:pPr>
            <a:r>
              <a:rPr lang="en-US" dirty="0"/>
              <a:t> </a:t>
            </a:r>
            <a:r>
              <a:rPr lang="en-US" sz="1200" b="0" i="0" kern="1200" dirty="0">
                <a:solidFill>
                  <a:schemeClr val="tx1"/>
                </a:solidFill>
                <a:effectLst/>
                <a:latin typeface="+mn-lt"/>
                <a:ea typeface="+mn-ea"/>
                <a:cs typeface="+mn-cs"/>
              </a:rPr>
              <a:t>a medieval </a:t>
            </a:r>
            <a:r>
              <a:rPr lang="en-US" sz="1200" b="0" i="0" u="none" strike="noStrike" kern="1200" dirty="0">
                <a:solidFill>
                  <a:schemeClr val="tx1"/>
                </a:solidFill>
                <a:effectLst/>
                <a:latin typeface="+mn-lt"/>
                <a:ea typeface="+mn-ea"/>
                <a:cs typeface="+mn-cs"/>
                <a:hlinkClick r:id="rId3" tooltip="Jewish"/>
              </a:rPr>
              <a:t>Jewish</a:t>
            </a:r>
            <a:r>
              <a:rPr lang="en-US" sz="1200" b="0" i="0" kern="1200" dirty="0">
                <a:solidFill>
                  <a:schemeClr val="tx1"/>
                </a:solidFill>
                <a:effectLst/>
                <a:latin typeface="+mn-lt"/>
                <a:ea typeface="+mn-ea"/>
                <a:cs typeface="+mn-cs"/>
              </a:rPr>
              <a:t> traveler who visited </a:t>
            </a:r>
            <a:r>
              <a:rPr lang="en-US" sz="1200" b="0" i="0" u="none" strike="noStrike" kern="1200" dirty="0">
                <a:solidFill>
                  <a:schemeClr val="tx1"/>
                </a:solidFill>
                <a:effectLst/>
                <a:latin typeface="+mn-lt"/>
                <a:ea typeface="+mn-ea"/>
                <a:cs typeface="+mn-cs"/>
                <a:hlinkClick r:id="rId4" tooltip="Europe"/>
              </a:rPr>
              <a:t>Europe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tooltip="Asia"/>
              </a:rPr>
              <a:t>Asia</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6" tooltip="Africa"/>
              </a:rPr>
              <a:t>Africa</a:t>
            </a:r>
            <a:r>
              <a:rPr lang="en-US" sz="1200" b="0" i="0" kern="1200" dirty="0">
                <a:solidFill>
                  <a:schemeClr val="tx1"/>
                </a:solidFill>
                <a:effectLst/>
                <a:latin typeface="+mn-lt"/>
                <a:ea typeface="+mn-ea"/>
                <a:cs typeface="+mn-cs"/>
              </a:rPr>
              <a:t> in the 12th century. His vivid descriptions of western Asia preceded those of </a:t>
            </a:r>
            <a:r>
              <a:rPr lang="en-US" sz="1200" b="0" i="0" u="none" strike="noStrike" kern="1200" dirty="0">
                <a:solidFill>
                  <a:schemeClr val="tx1"/>
                </a:solidFill>
                <a:effectLst/>
                <a:latin typeface="+mn-lt"/>
                <a:ea typeface="+mn-ea"/>
                <a:cs typeface="+mn-cs"/>
                <a:hlinkClick r:id="rId7" tooltip="Marco Polo"/>
              </a:rPr>
              <a:t>Marco Polo</a:t>
            </a:r>
            <a:r>
              <a:rPr lang="en-US" sz="1200" b="0" i="0" kern="1200" dirty="0">
                <a:solidFill>
                  <a:schemeClr val="tx1"/>
                </a:solidFill>
                <a:effectLst/>
                <a:latin typeface="+mn-lt"/>
                <a:ea typeface="+mn-ea"/>
                <a:cs typeface="+mn-cs"/>
              </a:rPr>
              <a:t> by a hundred years. With his broad education and vast knowledge of languages, Benjamin of </a:t>
            </a:r>
            <a:r>
              <a:rPr lang="en-US" sz="1200" b="0" i="0" kern="1200" dirty="0" err="1">
                <a:solidFill>
                  <a:schemeClr val="tx1"/>
                </a:solidFill>
                <a:effectLst/>
                <a:latin typeface="+mn-lt"/>
                <a:ea typeface="+mn-ea"/>
                <a:cs typeface="+mn-cs"/>
              </a:rPr>
              <a:t>Tudela</a:t>
            </a:r>
            <a:r>
              <a:rPr lang="en-US" sz="1200" b="0" i="0" kern="1200" dirty="0">
                <a:solidFill>
                  <a:schemeClr val="tx1"/>
                </a:solidFill>
                <a:effectLst/>
                <a:latin typeface="+mn-lt"/>
                <a:ea typeface="+mn-ea"/>
                <a:cs typeface="+mn-cs"/>
              </a:rPr>
              <a:t> is a major figure in medieval </a:t>
            </a:r>
            <a:r>
              <a:rPr lang="en-US" sz="1200" b="0" i="0" u="none" strike="noStrike" kern="1200" dirty="0">
                <a:solidFill>
                  <a:schemeClr val="tx1"/>
                </a:solidFill>
                <a:effectLst/>
                <a:latin typeface="+mn-lt"/>
                <a:ea typeface="+mn-ea"/>
                <a:cs typeface="+mn-cs"/>
                <a:hlinkClick r:id="rId8" tooltip="Geography"/>
              </a:rPr>
              <a:t>geography</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9" tooltip="Jewish history"/>
              </a:rPr>
              <a:t>Jewish history</a:t>
            </a:r>
            <a:r>
              <a:rPr lang="en-US" sz="1200" b="0" i="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Little is known of his early life, apart from the fact that he was from the </a:t>
            </a:r>
            <a:r>
              <a:rPr lang="en-US" sz="1200" b="0" i="0" u="none" strike="noStrike" kern="1200" dirty="0">
                <a:solidFill>
                  <a:schemeClr val="tx1"/>
                </a:solidFill>
                <a:effectLst/>
                <a:latin typeface="+mn-lt"/>
                <a:ea typeface="+mn-ea"/>
                <a:cs typeface="+mn-cs"/>
                <a:hlinkClick r:id="rId10" tooltip="Kingdom of Navarre"/>
              </a:rPr>
              <a:t>Navarrese</a:t>
            </a:r>
            <a:r>
              <a:rPr lang="en-US" sz="1200" b="0" i="0" kern="1200" dirty="0">
                <a:solidFill>
                  <a:schemeClr val="tx1"/>
                </a:solidFill>
                <a:effectLst/>
                <a:latin typeface="+mn-lt"/>
                <a:ea typeface="+mn-ea"/>
                <a:cs typeface="+mn-cs"/>
              </a:rPr>
              <a:t> town of </a:t>
            </a:r>
            <a:r>
              <a:rPr lang="en-US" sz="1200" b="0" i="0" u="none" strike="noStrike" kern="1200" dirty="0">
                <a:solidFill>
                  <a:schemeClr val="tx1"/>
                </a:solidFill>
                <a:effectLst/>
                <a:latin typeface="+mn-lt"/>
                <a:ea typeface="+mn-ea"/>
                <a:cs typeface="+mn-cs"/>
                <a:hlinkClick r:id="rId11" tooltip="Tudela, Navarre"/>
              </a:rPr>
              <a:t>Tudela</a:t>
            </a:r>
            <a:r>
              <a:rPr lang="en-US" sz="1200" b="0" i="0" kern="1200" dirty="0">
                <a:solidFill>
                  <a:schemeClr val="tx1"/>
                </a:solidFill>
                <a:effectLst/>
                <a:latin typeface="+mn-lt"/>
                <a:ea typeface="+mn-ea"/>
                <a:cs typeface="+mn-cs"/>
              </a:rPr>
              <a:t> in what is now </a:t>
            </a:r>
            <a:r>
              <a:rPr lang="en-US" sz="1200" b="0" i="0" u="none" strike="noStrike" kern="1200" dirty="0">
                <a:solidFill>
                  <a:schemeClr val="tx1"/>
                </a:solidFill>
                <a:effectLst/>
                <a:latin typeface="+mn-lt"/>
                <a:ea typeface="+mn-ea"/>
                <a:cs typeface="+mn-cs"/>
                <a:hlinkClick r:id="rId12" tooltip="Spain"/>
              </a:rPr>
              <a:t>Spain</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13"/>
              </a:rPr>
              <a:t>[1]</a:t>
            </a:r>
            <a:r>
              <a:rPr lang="en-US" sz="1200" b="0" i="0" kern="1200" dirty="0">
                <a:solidFill>
                  <a:schemeClr val="tx1"/>
                </a:solidFill>
                <a:effectLst/>
                <a:latin typeface="+mn-lt"/>
                <a:ea typeface="+mn-ea"/>
                <a:cs typeface="+mn-cs"/>
              </a:rPr>
              <a:t> Today, a street in the </a:t>
            </a:r>
            <a:r>
              <a:rPr lang="en-US" sz="1200" b="0" i="1" u="none" strike="noStrike" kern="1200" dirty="0">
                <a:solidFill>
                  <a:schemeClr val="tx1"/>
                </a:solidFill>
                <a:effectLst/>
                <a:latin typeface="+mn-lt"/>
                <a:ea typeface="+mn-ea"/>
                <a:cs typeface="+mn-cs"/>
                <a:hlinkClick r:id="rId14" tooltip="Aljama"/>
              </a:rPr>
              <a:t>aljama</a:t>
            </a:r>
            <a:r>
              <a:rPr lang="en-US" sz="1200" b="0" i="0" kern="1200" dirty="0">
                <a:solidFill>
                  <a:schemeClr val="tx1"/>
                </a:solidFill>
                <a:effectLst/>
                <a:latin typeface="+mn-lt"/>
                <a:ea typeface="+mn-ea"/>
                <a:cs typeface="+mn-cs"/>
              </a:rPr>
              <a:t> (former Jewish quarter) is named after him.</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He left </a:t>
            </a:r>
            <a:r>
              <a:rPr lang="en-US" sz="1200" b="0" i="0" kern="1200" dirty="0" err="1">
                <a:solidFill>
                  <a:schemeClr val="tx1"/>
                </a:solidFill>
                <a:effectLst/>
                <a:latin typeface="+mn-lt"/>
                <a:ea typeface="+mn-ea"/>
                <a:cs typeface="+mn-cs"/>
              </a:rPr>
              <a:t>Tudela</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5"/>
              </a:rPr>
              <a:t>Spain</a:t>
            </a:r>
            <a:r>
              <a:rPr lang="en-US" sz="1200" b="0" i="0" kern="1200" dirty="0">
                <a:solidFill>
                  <a:schemeClr val="tx1"/>
                </a:solidFill>
                <a:effectLst/>
                <a:latin typeface="+mn-lt"/>
                <a:ea typeface="+mn-ea"/>
                <a:cs typeface="+mn-cs"/>
              </a:rPr>
              <a:t> between 1159 and 1163, and he returned in 1172. The two things we do know are that he traveled extensively for more than ten years (some historians believe fourteen years) visiting Jewish and non-Jewish communities around the world, and he wrote about his experiences. His travel diary, the </a:t>
            </a:r>
            <a:r>
              <a:rPr lang="en-US" sz="1200" b="0" i="1" kern="1200" dirty="0">
                <a:solidFill>
                  <a:schemeClr val="tx1"/>
                </a:solidFill>
                <a:effectLst/>
                <a:latin typeface="+mn-lt"/>
                <a:ea typeface="+mn-ea"/>
                <a:cs typeface="+mn-cs"/>
              </a:rPr>
              <a:t>Book of Travels</a:t>
            </a:r>
            <a:r>
              <a:rPr lang="en-US" sz="1200" b="0" i="0" kern="1200" dirty="0">
                <a:solidFill>
                  <a:schemeClr val="tx1"/>
                </a:solidFill>
                <a:effectLst/>
                <a:latin typeface="+mn-lt"/>
                <a:ea typeface="+mn-ea"/>
                <a:cs typeface="+mn-cs"/>
              </a:rPr>
              <a:t>, has been a god-send for historians.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 He indicates the distances between the various towns he visited, tells who stood at the head of the Jewish communities, and who were the most notable scholars. He gives the number of Jews he found in each place, though it is not clear in many instances whether he is speaking of individuals or of householders, and in some cases such as Baghdad, the figures seem to be exaggerated.</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www.jewishvirtuallibrary.org</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benjamin</a:t>
            </a:r>
            <a:r>
              <a:rPr lang="en-US" sz="1200" b="0" i="0" kern="1200" dirty="0">
                <a:solidFill>
                  <a:schemeClr val="tx1"/>
                </a:solidFill>
                <a:effectLst/>
                <a:latin typeface="+mn-lt"/>
                <a:ea typeface="+mn-ea"/>
                <a:cs typeface="+mn-cs"/>
              </a:rPr>
              <a:t>-of-</a:t>
            </a:r>
            <a:r>
              <a:rPr lang="en-US" sz="1200" b="0" i="0" kern="1200" dirty="0" err="1">
                <a:solidFill>
                  <a:schemeClr val="tx1"/>
                </a:solidFill>
                <a:effectLst/>
                <a:latin typeface="+mn-lt"/>
                <a:ea typeface="+mn-ea"/>
                <a:cs typeface="+mn-cs"/>
              </a:rPr>
              <a:t>tudela</a:t>
            </a:r>
            <a:r>
              <a:rPr lang="en-US" sz="1200" b="0" i="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br>
              <a:rPr lang="en-US" dirty="0"/>
            </a:b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AE01EBF-908A-B340-AD0A-6A4D5731A8CE}" type="slidenum">
              <a:rPr lang="en-US" smtClean="0"/>
              <a:t>7</a:t>
            </a:fld>
            <a:endParaRPr lang="en-US"/>
          </a:p>
        </p:txBody>
      </p:sp>
    </p:spTree>
    <p:extLst>
      <p:ext uri="{BB962C8B-B14F-4D97-AF65-F5344CB8AC3E}">
        <p14:creationId xmlns:p14="http://schemas.microsoft.com/office/powerpoint/2010/main" val="1113311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medieval </a:t>
            </a:r>
            <a:r>
              <a:rPr lang="en-US" sz="1200" b="0" i="0" u="none" strike="noStrike" kern="1200" dirty="0">
                <a:solidFill>
                  <a:schemeClr val="tx1"/>
                </a:solidFill>
                <a:effectLst/>
                <a:latin typeface="+mn-lt"/>
                <a:ea typeface="+mn-ea"/>
                <a:cs typeface="+mn-cs"/>
                <a:hlinkClick r:id="rId3" tooltip="Jewish"/>
              </a:rPr>
              <a:t>Jewish</a:t>
            </a:r>
            <a:r>
              <a:rPr lang="en-US" sz="1200" b="0" i="0" kern="1200" dirty="0">
                <a:solidFill>
                  <a:schemeClr val="tx1"/>
                </a:solidFill>
                <a:effectLst/>
                <a:latin typeface="+mn-lt"/>
                <a:ea typeface="+mn-ea"/>
                <a:cs typeface="+mn-cs"/>
              </a:rPr>
              <a:t> traveler who visited </a:t>
            </a:r>
            <a:r>
              <a:rPr lang="en-US" sz="1200" b="0" i="0" u="none" strike="noStrike" kern="1200" dirty="0">
                <a:solidFill>
                  <a:schemeClr val="tx1"/>
                </a:solidFill>
                <a:effectLst/>
                <a:latin typeface="+mn-lt"/>
                <a:ea typeface="+mn-ea"/>
                <a:cs typeface="+mn-cs"/>
                <a:hlinkClick r:id="rId4" tooltip="Europe"/>
              </a:rPr>
              <a:t>Europe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tooltip="Asia"/>
              </a:rPr>
              <a:t>Asia</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6" tooltip="Africa"/>
              </a:rPr>
              <a:t>Africa</a:t>
            </a:r>
            <a:r>
              <a:rPr lang="en-US" sz="1200" b="0" i="0" kern="1200" dirty="0">
                <a:solidFill>
                  <a:schemeClr val="tx1"/>
                </a:solidFill>
                <a:effectLst/>
                <a:latin typeface="+mn-lt"/>
                <a:ea typeface="+mn-ea"/>
                <a:cs typeface="+mn-cs"/>
              </a:rPr>
              <a:t> in the 12th century. His vivid descriptions of western Asia preceded those of </a:t>
            </a:r>
            <a:r>
              <a:rPr lang="en-US" sz="1200" b="0" i="0" u="none" strike="noStrike" kern="1200" dirty="0">
                <a:solidFill>
                  <a:schemeClr val="tx1"/>
                </a:solidFill>
                <a:effectLst/>
                <a:latin typeface="+mn-lt"/>
                <a:ea typeface="+mn-ea"/>
                <a:cs typeface="+mn-cs"/>
                <a:hlinkClick r:id="rId7" tooltip="Marco Polo"/>
              </a:rPr>
              <a:t>Marco Polo</a:t>
            </a:r>
            <a:r>
              <a:rPr lang="en-US" sz="1200" b="0" i="0" kern="1200" dirty="0">
                <a:solidFill>
                  <a:schemeClr val="tx1"/>
                </a:solidFill>
                <a:effectLst/>
                <a:latin typeface="+mn-lt"/>
                <a:ea typeface="+mn-ea"/>
                <a:cs typeface="+mn-cs"/>
              </a:rPr>
              <a:t> by a hundred years. With his broad education and vast knowledge of languages, Benjamin of </a:t>
            </a:r>
            <a:r>
              <a:rPr lang="en-US" sz="1200" b="0" i="0" kern="1200" dirty="0" err="1">
                <a:solidFill>
                  <a:schemeClr val="tx1"/>
                </a:solidFill>
                <a:effectLst/>
                <a:latin typeface="+mn-lt"/>
                <a:ea typeface="+mn-ea"/>
                <a:cs typeface="+mn-cs"/>
              </a:rPr>
              <a:t>Tudela</a:t>
            </a:r>
            <a:r>
              <a:rPr lang="en-US" sz="1200" b="0" i="0" kern="1200" dirty="0">
                <a:solidFill>
                  <a:schemeClr val="tx1"/>
                </a:solidFill>
                <a:effectLst/>
                <a:latin typeface="+mn-lt"/>
                <a:ea typeface="+mn-ea"/>
                <a:cs typeface="+mn-cs"/>
              </a:rPr>
              <a:t> is a major figure in medieval </a:t>
            </a:r>
            <a:r>
              <a:rPr lang="en-US" sz="1200" b="0" i="0" u="none" strike="noStrike" kern="1200" dirty="0">
                <a:solidFill>
                  <a:schemeClr val="tx1"/>
                </a:solidFill>
                <a:effectLst/>
                <a:latin typeface="+mn-lt"/>
                <a:ea typeface="+mn-ea"/>
                <a:cs typeface="+mn-cs"/>
                <a:hlinkClick r:id="rId8" tooltip="Geography"/>
              </a:rPr>
              <a:t>geography</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9" tooltip="Jewish history"/>
              </a:rPr>
              <a:t>Jewish history</a:t>
            </a:r>
            <a:r>
              <a:rPr lang="en-US" sz="1200" b="0" i="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Little is known of his early life, apart from the fact that he was from the </a:t>
            </a:r>
            <a:r>
              <a:rPr lang="en-US" sz="1200" b="0" i="0" u="none" strike="noStrike" kern="1200" dirty="0">
                <a:solidFill>
                  <a:schemeClr val="tx1"/>
                </a:solidFill>
                <a:effectLst/>
                <a:latin typeface="+mn-lt"/>
                <a:ea typeface="+mn-ea"/>
                <a:cs typeface="+mn-cs"/>
                <a:hlinkClick r:id="rId10" tooltip="Kingdom of Navarre"/>
              </a:rPr>
              <a:t>Navarrese</a:t>
            </a:r>
            <a:r>
              <a:rPr lang="en-US" sz="1200" b="0" i="0" kern="1200" dirty="0">
                <a:solidFill>
                  <a:schemeClr val="tx1"/>
                </a:solidFill>
                <a:effectLst/>
                <a:latin typeface="+mn-lt"/>
                <a:ea typeface="+mn-ea"/>
                <a:cs typeface="+mn-cs"/>
              </a:rPr>
              <a:t> town of </a:t>
            </a:r>
            <a:r>
              <a:rPr lang="en-US" sz="1200" b="0" i="0" u="none" strike="noStrike" kern="1200" dirty="0">
                <a:solidFill>
                  <a:schemeClr val="tx1"/>
                </a:solidFill>
                <a:effectLst/>
                <a:latin typeface="+mn-lt"/>
                <a:ea typeface="+mn-ea"/>
                <a:cs typeface="+mn-cs"/>
                <a:hlinkClick r:id="rId11" tooltip="Tudela, Navarre"/>
              </a:rPr>
              <a:t>Tudela</a:t>
            </a:r>
            <a:r>
              <a:rPr lang="en-US" sz="1200" b="0" i="0" kern="1200" dirty="0">
                <a:solidFill>
                  <a:schemeClr val="tx1"/>
                </a:solidFill>
                <a:effectLst/>
                <a:latin typeface="+mn-lt"/>
                <a:ea typeface="+mn-ea"/>
                <a:cs typeface="+mn-cs"/>
              </a:rPr>
              <a:t> in what is now </a:t>
            </a:r>
            <a:r>
              <a:rPr lang="en-US" sz="1200" b="0" i="0" u="none" strike="noStrike" kern="1200" dirty="0">
                <a:solidFill>
                  <a:schemeClr val="tx1"/>
                </a:solidFill>
                <a:effectLst/>
                <a:latin typeface="+mn-lt"/>
                <a:ea typeface="+mn-ea"/>
                <a:cs typeface="+mn-cs"/>
                <a:hlinkClick r:id="rId12" tooltip="Spain"/>
              </a:rPr>
              <a:t>Spain</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13"/>
              </a:rPr>
              <a:t>[1]</a:t>
            </a:r>
            <a:r>
              <a:rPr lang="en-US" sz="1200" b="0" i="0" kern="1200" dirty="0">
                <a:solidFill>
                  <a:schemeClr val="tx1"/>
                </a:solidFill>
                <a:effectLst/>
                <a:latin typeface="+mn-lt"/>
                <a:ea typeface="+mn-ea"/>
                <a:cs typeface="+mn-cs"/>
              </a:rPr>
              <a:t> Today, a street in the </a:t>
            </a:r>
            <a:r>
              <a:rPr lang="en-US" sz="1200" b="0" i="1" u="none" strike="noStrike" kern="1200" dirty="0">
                <a:solidFill>
                  <a:schemeClr val="tx1"/>
                </a:solidFill>
                <a:effectLst/>
                <a:latin typeface="+mn-lt"/>
                <a:ea typeface="+mn-ea"/>
                <a:cs typeface="+mn-cs"/>
                <a:hlinkClick r:id="rId14" tooltip="Aljama"/>
              </a:rPr>
              <a:t>aljama</a:t>
            </a:r>
            <a:r>
              <a:rPr lang="en-US" sz="1200" b="0" i="0" kern="1200" dirty="0">
                <a:solidFill>
                  <a:schemeClr val="tx1"/>
                </a:solidFill>
                <a:effectLst/>
                <a:latin typeface="+mn-lt"/>
                <a:ea typeface="+mn-ea"/>
                <a:cs typeface="+mn-cs"/>
              </a:rPr>
              <a:t> (former Jewish quarter) is named after him.</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He left </a:t>
            </a:r>
            <a:r>
              <a:rPr lang="en-US" sz="1200" b="0" i="0" kern="1200" dirty="0" err="1">
                <a:solidFill>
                  <a:schemeClr val="tx1"/>
                </a:solidFill>
                <a:effectLst/>
                <a:latin typeface="+mn-lt"/>
                <a:ea typeface="+mn-ea"/>
                <a:cs typeface="+mn-cs"/>
              </a:rPr>
              <a:t>Tudela</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5"/>
              </a:rPr>
              <a:t>Spain</a:t>
            </a:r>
            <a:r>
              <a:rPr lang="en-US" sz="1200" b="0" i="0" kern="1200" dirty="0">
                <a:solidFill>
                  <a:schemeClr val="tx1"/>
                </a:solidFill>
                <a:effectLst/>
                <a:latin typeface="+mn-lt"/>
                <a:ea typeface="+mn-ea"/>
                <a:cs typeface="+mn-cs"/>
              </a:rPr>
              <a:t> between 1159 and 1163, and he returned in 1172. The two things we do know are that he traveled extensively for more than ten years (some historians believe fourteen years) visiting Jewish and non-Jewish communities around the world, and he wrote about his experiences. His travel diary, the </a:t>
            </a:r>
            <a:r>
              <a:rPr lang="en-US" sz="1200" b="0" i="1" kern="1200" dirty="0">
                <a:solidFill>
                  <a:schemeClr val="tx1"/>
                </a:solidFill>
                <a:effectLst/>
                <a:latin typeface="+mn-lt"/>
                <a:ea typeface="+mn-ea"/>
                <a:cs typeface="+mn-cs"/>
              </a:rPr>
              <a:t>Book of Travels</a:t>
            </a:r>
            <a:r>
              <a:rPr lang="en-US" sz="1200" b="0" i="0" kern="1200" dirty="0">
                <a:solidFill>
                  <a:schemeClr val="tx1"/>
                </a:solidFill>
                <a:effectLst/>
                <a:latin typeface="+mn-lt"/>
                <a:ea typeface="+mn-ea"/>
                <a:cs typeface="+mn-cs"/>
              </a:rPr>
              <a:t>, has been a god-send for historians.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 He indicates the distances between the various towns he visited, tells who stood at the head of the Jewish communities, and who were the most notable scholars. He gives the number of Jews he found in each place, though it is not clear in many instances whether he is speaking of individuals or of householders, and in some cases such as Baghdad, the figures seem to be exaggerated.</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www.jewishvirtuallibrary.org</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benjamin</a:t>
            </a:r>
            <a:r>
              <a:rPr lang="en-US" sz="1200" b="0" i="0" kern="1200" dirty="0">
                <a:solidFill>
                  <a:schemeClr val="tx1"/>
                </a:solidFill>
                <a:effectLst/>
                <a:latin typeface="+mn-lt"/>
                <a:ea typeface="+mn-ea"/>
                <a:cs typeface="+mn-cs"/>
              </a:rPr>
              <a:t>-of-</a:t>
            </a:r>
            <a:r>
              <a:rPr lang="en-US" sz="1200" b="0" i="0" kern="1200" dirty="0" err="1">
                <a:solidFill>
                  <a:schemeClr val="tx1"/>
                </a:solidFill>
                <a:effectLst/>
                <a:latin typeface="+mn-lt"/>
                <a:ea typeface="+mn-ea"/>
                <a:cs typeface="+mn-cs"/>
              </a:rPr>
              <a:t>tudela</a:t>
            </a:r>
            <a:r>
              <a:rPr lang="en-US" sz="1200" b="0" i="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fld id="{7AE01EBF-908A-B340-AD0A-6A4D5731A8CE}" type="slidenum">
              <a:rPr lang="en-US" smtClean="0"/>
              <a:t>8</a:t>
            </a:fld>
            <a:endParaRPr lang="en-US"/>
          </a:p>
        </p:txBody>
      </p:sp>
    </p:spTree>
    <p:extLst>
      <p:ext uri="{BB962C8B-B14F-4D97-AF65-F5344CB8AC3E}">
        <p14:creationId xmlns:p14="http://schemas.microsoft.com/office/powerpoint/2010/main" val="4176255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E01EBF-908A-B340-AD0A-6A4D5731A8CE}" type="slidenum">
              <a:rPr lang="en-US" smtClean="0"/>
              <a:t>9</a:t>
            </a:fld>
            <a:endParaRPr lang="en-US"/>
          </a:p>
        </p:txBody>
      </p:sp>
    </p:spTree>
    <p:extLst>
      <p:ext uri="{BB962C8B-B14F-4D97-AF65-F5344CB8AC3E}">
        <p14:creationId xmlns:p14="http://schemas.microsoft.com/office/powerpoint/2010/main" val="353327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err="1">
                <a:solidFill>
                  <a:schemeClr val="tx1"/>
                </a:solidFill>
                <a:effectLst/>
                <a:latin typeface="+mn-lt"/>
                <a:ea typeface="+mn-ea"/>
                <a:cs typeface="+mn-cs"/>
              </a:rPr>
              <a:t>Petachiah</a:t>
            </a:r>
            <a:r>
              <a:rPr lang="en-US" sz="1200" b="0" i="0" kern="1200" dirty="0">
                <a:solidFill>
                  <a:schemeClr val="tx1"/>
                </a:solidFill>
                <a:effectLst/>
                <a:latin typeface="+mn-lt"/>
                <a:ea typeface="+mn-ea"/>
                <a:cs typeface="+mn-cs"/>
              </a:rPr>
              <a:t> was born in Ratisbon/Regensburg in Bavaria, and later lived in Prague. His entire family were judges or Talmudic scholars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He traveled not long after Benjamin of </a:t>
            </a:r>
            <a:r>
              <a:rPr lang="en-US" sz="1200" b="0" i="0" kern="1200" dirty="0" err="1">
                <a:solidFill>
                  <a:schemeClr val="tx1"/>
                </a:solidFill>
                <a:effectLst/>
                <a:latin typeface="+mn-lt"/>
                <a:ea typeface="+mn-ea"/>
                <a:cs typeface="+mn-cs"/>
              </a:rPr>
              <a:t>Tudela</a:t>
            </a:r>
            <a:r>
              <a:rPr lang="en-US" sz="1200" b="0" i="0" kern="1200" dirty="0">
                <a:solidFill>
                  <a:schemeClr val="tx1"/>
                </a:solidFill>
                <a:effectLst/>
                <a:latin typeface="+mn-lt"/>
                <a:ea typeface="+mn-ea"/>
                <a:cs typeface="+mn-cs"/>
              </a:rPr>
              <a:t> so his account of similar communities and groups such as the </a:t>
            </a:r>
            <a:r>
              <a:rPr lang="en-US" sz="1200" b="0" i="0" kern="1200" dirty="0" err="1">
                <a:solidFill>
                  <a:schemeClr val="tx1"/>
                </a:solidFill>
                <a:effectLst/>
                <a:latin typeface="+mn-lt"/>
                <a:ea typeface="+mn-ea"/>
                <a:cs typeface="+mn-cs"/>
              </a:rPr>
              <a:t>karaites</a:t>
            </a:r>
            <a:r>
              <a:rPr lang="en-US" sz="1200" b="0" i="0" kern="1200" dirty="0">
                <a:solidFill>
                  <a:schemeClr val="tx1"/>
                </a:solidFill>
                <a:effectLst/>
                <a:latin typeface="+mn-lt"/>
                <a:ea typeface="+mn-ea"/>
                <a:cs typeface="+mn-cs"/>
              </a:rPr>
              <a:t>, helped affirm and cement certain things as facts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err="1">
                <a:solidFill>
                  <a:schemeClr val="tx1"/>
                </a:solidFill>
                <a:effectLst/>
                <a:latin typeface="+mn-lt"/>
                <a:ea typeface="+mn-ea"/>
                <a:cs typeface="+mn-cs"/>
              </a:rPr>
              <a:t>Petachiah</a:t>
            </a:r>
            <a:r>
              <a:rPr lang="en-US" sz="1200" b="0" i="0" kern="1200" dirty="0">
                <a:solidFill>
                  <a:schemeClr val="tx1"/>
                </a:solidFill>
                <a:effectLst/>
                <a:latin typeface="+mn-lt"/>
                <a:ea typeface="+mn-ea"/>
                <a:cs typeface="+mn-cs"/>
              </a:rPr>
              <a:t> travelled east from </a:t>
            </a:r>
            <a:r>
              <a:rPr lang="en-US" sz="1200" b="0" i="0" u="none" strike="noStrike" kern="1200" dirty="0">
                <a:solidFill>
                  <a:schemeClr val="tx1"/>
                </a:solidFill>
                <a:effectLst/>
                <a:latin typeface="+mn-lt"/>
                <a:ea typeface="+mn-ea"/>
                <a:cs typeface="+mn-cs"/>
                <a:hlinkClick r:id="rId3" tooltip="Bohemia"/>
              </a:rPr>
              <a:t>Bohemia</a:t>
            </a:r>
            <a:r>
              <a:rPr lang="en-US" sz="1200" b="0" i="0" kern="1200" dirty="0">
                <a:solidFill>
                  <a:schemeClr val="tx1"/>
                </a:solidFill>
                <a:effectLst/>
                <a:latin typeface="+mn-lt"/>
                <a:ea typeface="+mn-ea"/>
                <a:cs typeface="+mn-cs"/>
              </a:rPr>
              <a:t> through </a:t>
            </a:r>
            <a:r>
              <a:rPr lang="en-US" sz="1200" b="0" i="0" u="none" strike="noStrike" kern="1200" dirty="0">
                <a:solidFill>
                  <a:schemeClr val="tx1"/>
                </a:solidFill>
                <a:effectLst/>
                <a:latin typeface="+mn-lt"/>
                <a:ea typeface="+mn-ea"/>
                <a:cs typeface="+mn-cs"/>
                <a:hlinkClick r:id="rId4" tooltip="Poland"/>
              </a:rPr>
              <a:t>Poland</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tooltip="Ruthenia"/>
              </a:rPr>
              <a:t>Ruthenia</a:t>
            </a:r>
            <a:r>
              <a:rPr lang="en-US" sz="1200" b="0" i="0" kern="1200" dirty="0">
                <a:solidFill>
                  <a:schemeClr val="tx1"/>
                </a:solidFill>
                <a:effectLst/>
                <a:latin typeface="+mn-lt"/>
                <a:ea typeface="+mn-ea"/>
                <a:cs typeface="+mn-cs"/>
              </a:rPr>
              <a:t>, southern </a:t>
            </a:r>
            <a:r>
              <a:rPr lang="en-US" sz="1200" b="0" i="0" u="none" strike="noStrike" kern="1200" dirty="0">
                <a:solidFill>
                  <a:schemeClr val="tx1"/>
                </a:solidFill>
                <a:effectLst/>
                <a:latin typeface="+mn-lt"/>
                <a:ea typeface="+mn-ea"/>
                <a:cs typeface="+mn-cs"/>
                <a:hlinkClick r:id="rId6" tooltip="Ukraine"/>
              </a:rPr>
              <a:t>Ukraine</a:t>
            </a:r>
            <a:r>
              <a:rPr lang="en-US" sz="1200" b="0" i="0" kern="1200" dirty="0">
                <a:solidFill>
                  <a:schemeClr val="tx1"/>
                </a:solidFill>
                <a:effectLst/>
                <a:latin typeface="+mn-lt"/>
                <a:ea typeface="+mn-ea"/>
                <a:cs typeface="+mn-cs"/>
              </a:rPr>
              <a:t> (which he called </a:t>
            </a:r>
            <a:r>
              <a:rPr lang="en-US" sz="1200" b="0" i="0" u="none" strike="noStrike" kern="1200" dirty="0">
                <a:solidFill>
                  <a:schemeClr val="tx1"/>
                </a:solidFill>
                <a:effectLst/>
                <a:latin typeface="+mn-lt"/>
                <a:ea typeface="+mn-ea"/>
                <a:cs typeface="+mn-cs"/>
                <a:hlinkClick r:id="rId7" tooltip="Qedar"/>
              </a:rPr>
              <a:t>Kedar</a:t>
            </a:r>
            <a:r>
              <a:rPr lang="en-US" sz="1200" b="0" i="0" kern="1200" dirty="0">
                <a:solidFill>
                  <a:schemeClr val="tx1"/>
                </a:solidFill>
                <a:effectLst/>
                <a:latin typeface="+mn-lt"/>
                <a:ea typeface="+mn-ea"/>
                <a:cs typeface="+mn-cs"/>
              </a:rPr>
              <a:t>), and the </a:t>
            </a:r>
            <a:r>
              <a:rPr lang="en-US" sz="1200" b="0" i="0" u="none" strike="noStrike" kern="1200" dirty="0">
                <a:solidFill>
                  <a:schemeClr val="tx1"/>
                </a:solidFill>
                <a:effectLst/>
                <a:latin typeface="+mn-lt"/>
                <a:ea typeface="+mn-ea"/>
                <a:cs typeface="+mn-cs"/>
                <a:hlinkClick r:id="rId8" tooltip="Crimea"/>
              </a:rPr>
              <a:t>Crimean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9" tooltip="Gazaria (Genoese colonies)"/>
              </a:rPr>
              <a:t>Gazaria (Genoese colonies)</a:t>
            </a:r>
            <a:r>
              <a:rPr lang="en-US" sz="1200" b="0" i="0" kern="1200" dirty="0">
                <a:solidFill>
                  <a:schemeClr val="tx1"/>
                </a:solidFill>
                <a:effectLst/>
                <a:latin typeface="+mn-lt"/>
                <a:ea typeface="+mn-ea"/>
                <a:cs typeface="+mn-cs"/>
              </a:rPr>
              <a:t>. He describes the remnants of the </a:t>
            </a:r>
            <a:r>
              <a:rPr lang="en-US" sz="1200" b="0" i="0" u="none" strike="noStrike" kern="1200" dirty="0">
                <a:solidFill>
                  <a:schemeClr val="tx1"/>
                </a:solidFill>
                <a:effectLst/>
                <a:latin typeface="+mn-lt"/>
                <a:ea typeface="+mn-ea"/>
                <a:cs typeface="+mn-cs"/>
                <a:hlinkClick r:id="rId10" tooltip="Khazars"/>
              </a:rPr>
              <a:t>Khazars</a:t>
            </a:r>
            <a:r>
              <a:rPr lang="en-US" sz="1200" b="0" i="0" kern="1200" dirty="0">
                <a:solidFill>
                  <a:schemeClr val="tx1"/>
                </a:solidFill>
                <a:effectLst/>
                <a:latin typeface="+mn-lt"/>
                <a:ea typeface="+mn-ea"/>
                <a:cs typeface="+mn-cs"/>
              </a:rPr>
              <a:t> and the early </a:t>
            </a:r>
            <a:r>
              <a:rPr lang="en-US" sz="1200" b="0" i="0" u="none" strike="noStrike" kern="1200" dirty="0">
                <a:solidFill>
                  <a:schemeClr val="tx1"/>
                </a:solidFill>
                <a:effectLst/>
                <a:latin typeface="+mn-lt"/>
                <a:ea typeface="+mn-ea"/>
                <a:cs typeface="+mn-cs"/>
                <a:hlinkClick r:id="rId11" tooltip="Crimean Karaite"/>
              </a:rPr>
              <a:t>Crimean Karaite</a:t>
            </a:r>
            <a:r>
              <a:rPr lang="en-US" sz="1200" b="0" i="0" kern="1200" dirty="0">
                <a:solidFill>
                  <a:schemeClr val="tx1"/>
                </a:solidFill>
                <a:effectLst/>
                <a:latin typeface="+mn-lt"/>
                <a:ea typeface="+mn-ea"/>
                <a:cs typeface="+mn-cs"/>
              </a:rPr>
              <a:t> community. He then went south through the </a:t>
            </a:r>
            <a:r>
              <a:rPr lang="en-US" sz="1200" b="0" i="0" u="none" strike="noStrike" kern="1200" dirty="0">
                <a:solidFill>
                  <a:schemeClr val="tx1"/>
                </a:solidFill>
                <a:effectLst/>
                <a:latin typeface="+mn-lt"/>
                <a:ea typeface="+mn-ea"/>
                <a:cs typeface="+mn-cs"/>
                <a:hlinkClick r:id="rId12" tooltip="Kipchak people"/>
              </a:rPr>
              <a:t>Kipchak</a:t>
            </a:r>
            <a:r>
              <a:rPr lang="en-US" sz="1200" b="0" i="0" kern="1200" dirty="0">
                <a:solidFill>
                  <a:schemeClr val="tx1"/>
                </a:solidFill>
                <a:effectLst/>
                <a:latin typeface="+mn-lt"/>
                <a:ea typeface="+mn-ea"/>
                <a:cs typeface="+mn-cs"/>
              </a:rPr>
              <a:t> khanates and the Caucasus into </a:t>
            </a:r>
            <a:r>
              <a:rPr lang="en-US" sz="1200" b="0" i="0" u="none" strike="noStrike" kern="1200" dirty="0">
                <a:solidFill>
                  <a:schemeClr val="tx1"/>
                </a:solidFill>
                <a:effectLst/>
                <a:latin typeface="+mn-lt"/>
                <a:ea typeface="+mn-ea"/>
                <a:cs typeface="+mn-cs"/>
                <a:hlinkClick r:id="rId13" tooltip="Armenia"/>
              </a:rPr>
              <a:t>Armenia</a:t>
            </a:r>
            <a:r>
              <a:rPr lang="en-US" sz="1200" b="0" i="0" kern="1200" dirty="0">
                <a:solidFill>
                  <a:schemeClr val="tx1"/>
                </a:solidFill>
                <a:effectLst/>
                <a:latin typeface="+mn-lt"/>
                <a:ea typeface="+mn-ea"/>
                <a:cs typeface="+mn-cs"/>
              </a:rPr>
              <a:t>, sojourning for a while in </a:t>
            </a:r>
            <a:r>
              <a:rPr lang="en-US" sz="1200" b="0" i="0" u="none" strike="noStrike" kern="1200" dirty="0">
                <a:solidFill>
                  <a:schemeClr val="tx1"/>
                </a:solidFill>
                <a:effectLst/>
                <a:latin typeface="+mn-lt"/>
                <a:ea typeface="+mn-ea"/>
                <a:cs typeface="+mn-cs"/>
                <a:hlinkClick r:id="rId14" tooltip="Nisibis"/>
              </a:rPr>
              <a:t>Nisibis</a:t>
            </a:r>
            <a:r>
              <a:rPr lang="en-US" sz="1200" b="0" i="0" kern="1200" dirty="0">
                <a:solidFill>
                  <a:schemeClr val="tx1"/>
                </a:solidFill>
                <a:effectLst/>
                <a:latin typeface="+mn-lt"/>
                <a:ea typeface="+mn-ea"/>
                <a:cs typeface="+mn-cs"/>
              </a:rPr>
              <a:t>. From there he travelled to </a:t>
            </a:r>
            <a:r>
              <a:rPr lang="en-US" sz="1200" b="0" i="0" u="none" strike="noStrike" kern="1200" dirty="0">
                <a:solidFill>
                  <a:schemeClr val="tx1"/>
                </a:solidFill>
                <a:effectLst/>
                <a:latin typeface="+mn-lt"/>
                <a:ea typeface="+mn-ea"/>
                <a:cs typeface="+mn-cs"/>
                <a:hlinkClick r:id="rId15" tooltip="Mesopotamia"/>
              </a:rPr>
              <a:t>Mesopotamia</a:t>
            </a:r>
            <a:r>
              <a:rPr lang="en-US" sz="1200" b="0" i="0" kern="1200" dirty="0">
                <a:solidFill>
                  <a:schemeClr val="tx1"/>
                </a:solidFill>
                <a:effectLst/>
                <a:latin typeface="+mn-lt"/>
                <a:ea typeface="+mn-ea"/>
                <a:cs typeface="+mn-cs"/>
              </a:rPr>
              <a:t>, visiting </a:t>
            </a:r>
            <a:r>
              <a:rPr lang="en-US" sz="1200" b="0" i="0" u="none" strike="noStrike" kern="1200" dirty="0">
                <a:solidFill>
                  <a:schemeClr val="tx1"/>
                </a:solidFill>
                <a:effectLst/>
                <a:latin typeface="+mn-lt"/>
                <a:ea typeface="+mn-ea"/>
                <a:cs typeface="+mn-cs"/>
                <a:hlinkClick r:id="rId16" tooltip="Nineveh"/>
              </a:rPr>
              <a:t>Nineveh</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7" tooltip="Sura (city)"/>
              </a:rPr>
              <a:t>Sura</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8" tooltip="Pumbedita"/>
              </a:rPr>
              <a:t>Pumbedita</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19" tooltip="Baghdad"/>
              </a:rPr>
              <a:t>Baghdad</a:t>
            </a:r>
            <a:r>
              <a:rPr lang="en-US" sz="1200" b="0" i="0" kern="1200" dirty="0">
                <a:solidFill>
                  <a:schemeClr val="tx1"/>
                </a:solidFill>
                <a:effectLst/>
                <a:latin typeface="+mn-lt"/>
                <a:ea typeface="+mn-ea"/>
                <a:cs typeface="+mn-cs"/>
              </a:rPr>
              <a:t> before moving on to </a:t>
            </a:r>
            <a:r>
              <a:rPr lang="en-US" sz="1200" b="0" i="0" u="none" strike="noStrike" kern="1200" dirty="0">
                <a:solidFill>
                  <a:schemeClr val="tx1"/>
                </a:solidFill>
                <a:effectLst/>
                <a:latin typeface="+mn-lt"/>
                <a:ea typeface="+mn-ea"/>
                <a:cs typeface="+mn-cs"/>
                <a:hlinkClick r:id="rId20" tooltip="Persian Empire"/>
              </a:rPr>
              <a:t>Persia</a:t>
            </a:r>
            <a:r>
              <a:rPr lang="en-US" sz="1200" b="0" i="0" kern="1200" dirty="0">
                <a:solidFill>
                  <a:schemeClr val="tx1"/>
                </a:solidFill>
                <a:effectLst/>
                <a:latin typeface="+mn-lt"/>
                <a:ea typeface="+mn-ea"/>
                <a:cs typeface="+mn-cs"/>
              </a:rPr>
              <a:t>. Turning westward, he journeyed up the </a:t>
            </a:r>
            <a:r>
              <a:rPr lang="en-US" sz="1200" b="0" i="0" u="none" strike="noStrike" kern="1200" dirty="0">
                <a:solidFill>
                  <a:schemeClr val="tx1"/>
                </a:solidFill>
                <a:effectLst/>
                <a:latin typeface="+mn-lt"/>
                <a:ea typeface="+mn-ea"/>
                <a:cs typeface="+mn-cs"/>
                <a:hlinkClick r:id="rId21" tooltip="Euphrates"/>
              </a:rPr>
              <a:t>Euphrates</a:t>
            </a:r>
            <a:r>
              <a:rPr lang="en-US" sz="1200" b="0" i="0" kern="1200" dirty="0">
                <a:solidFill>
                  <a:schemeClr val="tx1"/>
                </a:solidFill>
                <a:effectLst/>
                <a:latin typeface="+mn-lt"/>
                <a:ea typeface="+mn-ea"/>
                <a:cs typeface="+mn-cs"/>
              </a:rPr>
              <a:t> and into </a:t>
            </a:r>
            <a:r>
              <a:rPr lang="en-US" sz="1200" b="0" i="0" u="none" strike="noStrike" kern="1200" dirty="0">
                <a:solidFill>
                  <a:schemeClr val="tx1"/>
                </a:solidFill>
                <a:effectLst/>
                <a:latin typeface="+mn-lt"/>
                <a:ea typeface="+mn-ea"/>
                <a:cs typeface="+mn-cs"/>
                <a:hlinkClick r:id="rId22" tooltip="Syria"/>
              </a:rPr>
              <a:t>Syria</a:t>
            </a:r>
            <a:r>
              <a:rPr lang="en-US" sz="1200" b="0" i="0" kern="1200" dirty="0">
                <a:solidFill>
                  <a:schemeClr val="tx1"/>
                </a:solidFill>
                <a:effectLst/>
                <a:latin typeface="+mn-lt"/>
                <a:ea typeface="+mn-ea"/>
                <a:cs typeface="+mn-cs"/>
              </a:rPr>
              <a:t>, visiting </a:t>
            </a:r>
            <a:r>
              <a:rPr lang="en-US" sz="1200" b="0" i="0" u="none" strike="noStrike" kern="1200" dirty="0">
                <a:solidFill>
                  <a:schemeClr val="tx1"/>
                </a:solidFill>
                <a:effectLst/>
                <a:latin typeface="+mn-lt"/>
                <a:ea typeface="+mn-ea"/>
                <a:cs typeface="+mn-cs"/>
                <a:hlinkClick r:id="rId23" tooltip="Aleppo"/>
              </a:rPr>
              <a:t>Aleppo</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24" tooltip="Damascus"/>
              </a:rPr>
              <a:t>Damascus</a:t>
            </a:r>
            <a:r>
              <a:rPr lang="en-US" sz="1200" b="0" i="0" kern="1200" dirty="0">
                <a:solidFill>
                  <a:schemeClr val="tx1"/>
                </a:solidFill>
                <a:effectLst/>
                <a:latin typeface="+mn-lt"/>
                <a:ea typeface="+mn-ea"/>
                <a:cs typeface="+mn-cs"/>
              </a:rPr>
              <a:t>. He travelled onward to the Kingdom of Jerusalem, visiting holy sites in the </a:t>
            </a:r>
            <a:r>
              <a:rPr lang="en-US" sz="1200" b="0" i="0" u="none" strike="noStrike" kern="1200" dirty="0">
                <a:solidFill>
                  <a:schemeClr val="tx1"/>
                </a:solidFill>
                <a:effectLst/>
                <a:latin typeface="+mn-lt"/>
                <a:ea typeface="+mn-ea"/>
                <a:cs typeface="+mn-cs"/>
                <a:hlinkClick r:id="rId25" tooltip="Galilee"/>
              </a:rPr>
              <a:t>Galilee</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26" tooltip="Judea"/>
              </a:rPr>
              <a:t>Judea</a:t>
            </a:r>
            <a:r>
              <a:rPr lang="en-US" sz="1200" b="0" i="0" kern="1200" dirty="0">
                <a:solidFill>
                  <a:schemeClr val="tx1"/>
                </a:solidFill>
                <a:effectLst/>
                <a:latin typeface="+mn-lt"/>
                <a:ea typeface="+mn-ea"/>
                <a:cs typeface="+mn-cs"/>
              </a:rPr>
              <a:t>, whence he may have taken to the sea. The next place he describes is </a:t>
            </a:r>
            <a:r>
              <a:rPr lang="en-US" sz="1200" b="0" i="0" u="none" strike="noStrike" kern="1200" dirty="0">
                <a:solidFill>
                  <a:schemeClr val="tx1"/>
                </a:solidFill>
                <a:effectLst/>
                <a:latin typeface="+mn-lt"/>
                <a:ea typeface="+mn-ea"/>
                <a:cs typeface="+mn-cs"/>
                <a:hlinkClick r:id="rId27" tooltip="Greece"/>
              </a:rPr>
              <a:t>Greece</a:t>
            </a:r>
            <a:r>
              <a:rPr lang="en-US" sz="1200" b="0" i="0" kern="1200" dirty="0">
                <a:solidFill>
                  <a:schemeClr val="tx1"/>
                </a:solidFill>
                <a:effectLst/>
                <a:latin typeface="+mn-lt"/>
                <a:ea typeface="+mn-ea"/>
                <a:cs typeface="+mn-cs"/>
              </a:rPr>
              <a:t>. From there, presumably, he returned home via the </a:t>
            </a:r>
            <a:r>
              <a:rPr lang="en-US" sz="1200" b="0" i="0" u="none" strike="noStrike" kern="1200" dirty="0">
                <a:solidFill>
                  <a:schemeClr val="tx1"/>
                </a:solidFill>
                <a:effectLst/>
                <a:latin typeface="+mn-lt"/>
                <a:ea typeface="+mn-ea"/>
                <a:cs typeface="+mn-cs"/>
                <a:hlinkClick r:id="rId28" tooltip="Balkans"/>
              </a:rPr>
              <a:t>Balkans</a:t>
            </a:r>
            <a:r>
              <a:rPr lang="en-US" sz="1200" b="0" i="0" kern="1200" dirty="0">
                <a:solidFill>
                  <a:schemeClr val="tx1"/>
                </a:solidFill>
                <a:effectLst/>
                <a:latin typeface="+mn-lt"/>
                <a:ea typeface="+mn-ea"/>
                <a:cs typeface="+mn-cs"/>
              </a:rPr>
              <a:t>.</a:t>
            </a:r>
            <a:endParaRPr lang="en-US" dirty="0"/>
          </a:p>
          <a:p>
            <a:pPr marL="171450" indent="-171450">
              <a:buFont typeface="Arial" panose="020B0604020202020204" pitchFamily="34" charset="0"/>
              <a:buChar char="•"/>
            </a:pPr>
            <a:r>
              <a:rPr lang="en-US" dirty="0"/>
              <a:t>His travel stories can still be purchased today: https://</a:t>
            </a:r>
            <a:r>
              <a:rPr lang="en-US" dirty="0" err="1"/>
              <a:t>www.amazon.com</a:t>
            </a:r>
            <a:r>
              <a:rPr lang="en-US" dirty="0"/>
              <a:t>/Travels-Rabbi-</a:t>
            </a:r>
            <a:r>
              <a:rPr lang="en-US" dirty="0" err="1"/>
              <a:t>Petachia</a:t>
            </a:r>
            <a:r>
              <a:rPr lang="en-US" dirty="0"/>
              <a:t>-Ratisbon-Civilization/</a:t>
            </a:r>
            <a:r>
              <a:rPr lang="en-US" dirty="0" err="1"/>
              <a:t>dp</a:t>
            </a:r>
            <a:r>
              <a:rPr lang="en-US" dirty="0"/>
              <a:t>/1611439116</a:t>
            </a:r>
          </a:p>
          <a:p>
            <a:pPr marL="171450" indent="-171450">
              <a:buFont typeface="Arial" panose="020B0604020202020204" pitchFamily="34" charset="0"/>
              <a:buChar char="•"/>
            </a:pPr>
            <a:r>
              <a:rPr lang="en-US" dirty="0"/>
              <a:t> </a:t>
            </a:r>
          </a:p>
          <a:p>
            <a:pPr marL="171450" indent="-171450">
              <a:buFont typeface="Arial" panose="020B0604020202020204" pitchFamily="34" charset="0"/>
              <a:buChar char="•"/>
            </a:pPr>
            <a:r>
              <a:rPr lang="en-US" dirty="0"/>
              <a:t>Note- </a:t>
            </a:r>
            <a:r>
              <a:rPr lang="en-US" dirty="0" err="1"/>
              <a:t>karaties</a:t>
            </a:r>
            <a:r>
              <a:rPr lang="en-US" dirty="0"/>
              <a:t>- strictly follow the written Torah and uses that as halakha, so no rabbinic Judaism. Still around today mostly in Israel and small minority in US and Ukraine</a:t>
            </a:r>
          </a:p>
        </p:txBody>
      </p:sp>
      <p:sp>
        <p:nvSpPr>
          <p:cNvPr id="4" name="Slide Number Placeholder 3"/>
          <p:cNvSpPr>
            <a:spLocks noGrp="1"/>
          </p:cNvSpPr>
          <p:nvPr>
            <p:ph type="sldNum" sz="quarter" idx="5"/>
          </p:nvPr>
        </p:nvSpPr>
        <p:spPr/>
        <p:txBody>
          <a:bodyPr/>
          <a:lstStyle/>
          <a:p>
            <a:fld id="{7AE01EBF-908A-B340-AD0A-6A4D5731A8CE}" type="slidenum">
              <a:rPr lang="en-US" smtClean="0"/>
              <a:t>10</a:t>
            </a:fld>
            <a:endParaRPr lang="en-US"/>
          </a:p>
        </p:txBody>
      </p:sp>
    </p:spTree>
    <p:extLst>
      <p:ext uri="{BB962C8B-B14F-4D97-AF65-F5344CB8AC3E}">
        <p14:creationId xmlns:p14="http://schemas.microsoft.com/office/powerpoint/2010/main" val="3187457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E01EBF-908A-B340-AD0A-6A4D5731A8CE}" type="slidenum">
              <a:rPr lang="en-US" smtClean="0"/>
              <a:t>12</a:t>
            </a:fld>
            <a:endParaRPr lang="en-US"/>
          </a:p>
        </p:txBody>
      </p:sp>
    </p:spTree>
    <p:extLst>
      <p:ext uri="{BB962C8B-B14F-4D97-AF65-F5344CB8AC3E}">
        <p14:creationId xmlns:p14="http://schemas.microsoft.com/office/powerpoint/2010/main" val="2509643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2/15/22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2/15/22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F9CEF5-A50D-4B8B-9852-D76F7037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hiking">
            <a:extLst>
              <a:ext uri="{FF2B5EF4-FFF2-40B4-BE49-F238E27FC236}">
                <a16:creationId xmlns:a16="http://schemas.microsoft.com/office/drawing/2014/main" id="{EC8EC4E0-9DB6-0C45-9D61-252D3930F8C7}"/>
              </a:ext>
            </a:extLst>
          </p:cNvPr>
          <p:cNvPicPr>
            <a:picLocks noChangeAspect="1"/>
          </p:cNvPicPr>
          <p:nvPr/>
        </p:nvPicPr>
        <p:blipFill rotWithShape="1">
          <a:blip r:embed="rId2">
            <a:alphaModFix amt="40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5D0DD964-442F-EE45-B5E9-34E101DCE283}"/>
              </a:ext>
            </a:extLst>
          </p:cNvPr>
          <p:cNvSpPr>
            <a:spLocks noGrp="1"/>
          </p:cNvSpPr>
          <p:nvPr>
            <p:ph type="ctrTitle"/>
          </p:nvPr>
        </p:nvSpPr>
        <p:spPr>
          <a:xfrm>
            <a:off x="2589213" y="2514600"/>
            <a:ext cx="8915399" cy="2262781"/>
          </a:xfrm>
        </p:spPr>
        <p:txBody>
          <a:bodyPr>
            <a:normAutofit/>
          </a:bodyPr>
          <a:lstStyle/>
          <a:p>
            <a:r>
              <a:rPr lang="en-US" dirty="0">
                <a:solidFill>
                  <a:schemeClr val="tx1"/>
                </a:solidFill>
              </a:rPr>
              <a:t>Jewish Travel: Shiur 2</a:t>
            </a:r>
          </a:p>
        </p:txBody>
      </p:sp>
      <p:sp>
        <p:nvSpPr>
          <p:cNvPr id="12" name="Rectangle 11">
            <a:extLst>
              <a:ext uri="{FF2B5EF4-FFF2-40B4-BE49-F238E27FC236}">
                <a16:creationId xmlns:a16="http://schemas.microsoft.com/office/drawing/2014/main" id="{30684D86-C9D1-40C3-A9B6-EC935C731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33">
            <a:extLst>
              <a:ext uri="{FF2B5EF4-FFF2-40B4-BE49-F238E27FC236}">
                <a16:creationId xmlns:a16="http://schemas.microsoft.com/office/drawing/2014/main" id="{1EDF7896-F56A-49DA-90F3-F5CE8B98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25625096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5" name="Group 3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4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4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9" name="Rectangle 4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1"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53" name="Rectangle 52">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8563A24-27D5-2B46-89EB-6308798374B3}"/>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dirty="0" err="1">
                <a:solidFill>
                  <a:srgbClr val="FEFFFF"/>
                </a:solidFill>
              </a:rPr>
              <a:t>Sephard</a:t>
            </a:r>
            <a:r>
              <a:rPr lang="en-US" sz="4000" dirty="0">
                <a:solidFill>
                  <a:srgbClr val="FEFFFF"/>
                </a:solidFill>
              </a:rPr>
              <a:t>: </a:t>
            </a:r>
            <a:br>
              <a:rPr lang="en-US" sz="4000" dirty="0">
                <a:solidFill>
                  <a:srgbClr val="FEFFFF"/>
                </a:solidFill>
              </a:rPr>
            </a:br>
            <a:r>
              <a:rPr lang="en-US" sz="4000" dirty="0">
                <a:solidFill>
                  <a:srgbClr val="FEFFFF"/>
                </a:solidFill>
              </a:rPr>
              <a:t>Rabbi </a:t>
            </a:r>
            <a:r>
              <a:rPr lang="en-US" sz="4000" dirty="0" err="1">
                <a:solidFill>
                  <a:srgbClr val="FEFFFF"/>
                </a:solidFill>
              </a:rPr>
              <a:t>Petachia</a:t>
            </a:r>
            <a:r>
              <a:rPr lang="en-US" sz="4000" dirty="0">
                <a:solidFill>
                  <a:srgbClr val="FEFFFF"/>
                </a:solidFill>
              </a:rPr>
              <a:t> of Ratisbon (1170-87) </a:t>
            </a:r>
          </a:p>
        </p:txBody>
      </p:sp>
      <p:sp>
        <p:nvSpPr>
          <p:cNvPr id="57"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Content Placeholder 4" descr="A close-up of a document&#10;&#10;Description automatically generated with medium confidence">
            <a:extLst>
              <a:ext uri="{FF2B5EF4-FFF2-40B4-BE49-F238E27FC236}">
                <a16:creationId xmlns:a16="http://schemas.microsoft.com/office/drawing/2014/main" id="{85E41C90-B946-5749-92FF-6C5DA77D987A}"/>
              </a:ext>
            </a:extLst>
          </p:cNvPr>
          <p:cNvPicPr>
            <a:picLocks noChangeAspect="1"/>
          </p:cNvPicPr>
          <p:nvPr/>
        </p:nvPicPr>
        <p:blipFill>
          <a:blip r:embed="rId3"/>
          <a:stretch>
            <a:fillRect/>
          </a:stretch>
        </p:blipFill>
        <p:spPr>
          <a:xfrm>
            <a:off x="5936218" y="133449"/>
            <a:ext cx="5543249" cy="6638623"/>
          </a:xfrm>
          <a:prstGeom prst="rect">
            <a:avLst/>
          </a:prstGeom>
        </p:spPr>
      </p:pic>
    </p:spTree>
    <p:extLst>
      <p:ext uri="{BB962C8B-B14F-4D97-AF65-F5344CB8AC3E}">
        <p14:creationId xmlns:p14="http://schemas.microsoft.com/office/powerpoint/2010/main" val="3687982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BE82C1-A2B8-A243-A8AC-5219D4CA2608}"/>
              </a:ext>
            </a:extLst>
          </p:cNvPr>
          <p:cNvSpPr>
            <a:spLocks noGrp="1"/>
          </p:cNvSpPr>
          <p:nvPr>
            <p:ph type="title"/>
          </p:nvPr>
        </p:nvSpPr>
        <p:spPr>
          <a:xfrm>
            <a:off x="649224" y="645106"/>
            <a:ext cx="3650279" cy="1259894"/>
          </a:xfrm>
        </p:spPr>
        <p:txBody>
          <a:bodyPr>
            <a:normAutofit fontScale="90000"/>
          </a:bodyPr>
          <a:lstStyle/>
          <a:p>
            <a:r>
              <a:rPr lang="en-US" dirty="0" err="1"/>
              <a:t>Ashkenaz</a:t>
            </a:r>
            <a:r>
              <a:rPr lang="en-US" dirty="0"/>
              <a:t>:</a:t>
            </a:r>
            <a:br>
              <a:rPr lang="en-US" dirty="0"/>
            </a:br>
            <a:r>
              <a:rPr lang="en-US" dirty="0"/>
              <a:t>The spread of people and Ideas</a:t>
            </a:r>
          </a:p>
        </p:txBody>
      </p:sp>
      <p:sp>
        <p:nvSpPr>
          <p:cNvPr id="11" name="Rectangle 10">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0726562-195C-5E4F-88DD-6DBA6F56CE82}"/>
              </a:ext>
            </a:extLst>
          </p:cNvPr>
          <p:cNvSpPr>
            <a:spLocks noGrp="1"/>
          </p:cNvSpPr>
          <p:nvPr>
            <p:ph idx="1"/>
          </p:nvPr>
        </p:nvSpPr>
        <p:spPr>
          <a:xfrm>
            <a:off x="618880" y="2808247"/>
            <a:ext cx="3650278" cy="3759253"/>
          </a:xfrm>
        </p:spPr>
        <p:txBody>
          <a:bodyPr>
            <a:normAutofit/>
          </a:bodyPr>
          <a:lstStyle/>
          <a:p>
            <a:r>
              <a:rPr lang="en-US" dirty="0"/>
              <a:t>A period of Jewish Messianism in response to changes in beliefs </a:t>
            </a:r>
          </a:p>
        </p:txBody>
      </p:sp>
      <p:pic>
        <p:nvPicPr>
          <p:cNvPr id="4" name="Picture 3">
            <a:extLst>
              <a:ext uri="{FF2B5EF4-FFF2-40B4-BE49-F238E27FC236}">
                <a16:creationId xmlns:a16="http://schemas.microsoft.com/office/drawing/2014/main" id="{ED32BBB4-F5E8-6C4B-975C-380016160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19543" y="658875"/>
            <a:ext cx="6953577" cy="5215182"/>
          </a:xfrm>
          <a:prstGeom prst="rect">
            <a:avLst/>
          </a:prstGeom>
          <a:noFill/>
        </p:spPr>
      </p:pic>
      <p:sp>
        <p:nvSpPr>
          <p:cNvPr id="13"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3731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124"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5125"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5126"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CA27544-9494-D243-ABD8-2E292488C740}"/>
              </a:ext>
            </a:extLst>
          </p:cNvPr>
          <p:cNvSpPr>
            <a:spLocks noGrp="1"/>
          </p:cNvSpPr>
          <p:nvPr>
            <p:ph type="title"/>
          </p:nvPr>
        </p:nvSpPr>
        <p:spPr>
          <a:xfrm>
            <a:off x="541867" y="787400"/>
            <a:ext cx="7145866" cy="778933"/>
          </a:xfrm>
        </p:spPr>
        <p:txBody>
          <a:bodyPr anchor="ctr">
            <a:normAutofit/>
          </a:bodyPr>
          <a:lstStyle/>
          <a:p>
            <a:r>
              <a:rPr lang="en-US" sz="3200">
                <a:solidFill>
                  <a:srgbClr val="FEFFFF"/>
                </a:solidFill>
              </a:rPr>
              <a:t>Ashkenaz: Hassidism </a:t>
            </a:r>
          </a:p>
        </p:txBody>
      </p:sp>
      <p:sp>
        <p:nvSpPr>
          <p:cNvPr id="3" name="Content Placeholder 2">
            <a:extLst>
              <a:ext uri="{FF2B5EF4-FFF2-40B4-BE49-F238E27FC236}">
                <a16:creationId xmlns:a16="http://schemas.microsoft.com/office/drawing/2014/main" id="{3A1FF053-9BE7-CC44-BC12-A8FC845F6B47}"/>
              </a:ext>
            </a:extLst>
          </p:cNvPr>
          <p:cNvSpPr>
            <a:spLocks noGrp="1"/>
          </p:cNvSpPr>
          <p:nvPr>
            <p:ph idx="1"/>
          </p:nvPr>
        </p:nvSpPr>
        <p:spPr>
          <a:xfrm>
            <a:off x="541866" y="2032000"/>
            <a:ext cx="7145867" cy="3879222"/>
          </a:xfrm>
        </p:spPr>
        <p:txBody>
          <a:bodyPr>
            <a:normAutofit/>
          </a:bodyPr>
          <a:lstStyle/>
          <a:p>
            <a:r>
              <a:rPr lang="en-US" dirty="0">
                <a:solidFill>
                  <a:srgbClr val="FEFFFF"/>
                </a:solidFill>
              </a:rPr>
              <a:t>Jewish life in western Europe was focused in major cities, much of life in Eastern Europe was based in smaller close-knit communities- shtetls </a:t>
            </a:r>
          </a:p>
          <a:p>
            <a:r>
              <a:rPr lang="en-US" dirty="0">
                <a:solidFill>
                  <a:srgbClr val="FEFFFF"/>
                </a:solidFill>
              </a:rPr>
              <a:t>With new ideas and charismatic leaders, people traveled to these leaders, their centers, and brought their ideas with them </a:t>
            </a:r>
          </a:p>
          <a:p>
            <a:r>
              <a:rPr lang="en-US" dirty="0">
                <a:solidFill>
                  <a:srgbClr val="FEFFFF"/>
                </a:solidFill>
              </a:rPr>
              <a:t>Baal Shem Tov (the </a:t>
            </a:r>
            <a:r>
              <a:rPr lang="en-US" dirty="0" err="1">
                <a:solidFill>
                  <a:srgbClr val="FEFFFF"/>
                </a:solidFill>
              </a:rPr>
              <a:t>BeShT</a:t>
            </a:r>
            <a:r>
              <a:rPr lang="en-US" dirty="0">
                <a:solidFill>
                  <a:srgbClr val="FEFFFF"/>
                </a:solidFill>
              </a:rPr>
              <a:t>) is the founder but the </a:t>
            </a:r>
            <a:r>
              <a:rPr lang="en-US" dirty="0" err="1">
                <a:solidFill>
                  <a:srgbClr val="FEFFFF"/>
                </a:solidFill>
              </a:rPr>
              <a:t>Dov</a:t>
            </a:r>
            <a:r>
              <a:rPr lang="en-US" dirty="0">
                <a:solidFill>
                  <a:srgbClr val="FEFFFF"/>
                </a:solidFill>
              </a:rPr>
              <a:t> Ber (the Maggid) of </a:t>
            </a:r>
            <a:r>
              <a:rPr lang="en-US" dirty="0" err="1">
                <a:solidFill>
                  <a:srgbClr val="FEFFFF"/>
                </a:solidFill>
              </a:rPr>
              <a:t>Mezeritch</a:t>
            </a:r>
            <a:r>
              <a:rPr lang="en-US" dirty="0">
                <a:solidFill>
                  <a:srgbClr val="FEFFFF"/>
                </a:solidFill>
              </a:rPr>
              <a:t> made it into a movement </a:t>
            </a:r>
          </a:p>
        </p:txBody>
      </p:sp>
      <p:pic>
        <p:nvPicPr>
          <p:cNvPr id="5122" name="Picture 2" descr="The Untold Stories. The Murder Sites of the Jews in the Occupied  Territories of the Former USSR">
            <a:extLst>
              <a:ext uri="{FF2B5EF4-FFF2-40B4-BE49-F238E27FC236}">
                <a16:creationId xmlns:a16="http://schemas.microsoft.com/office/drawing/2014/main" id="{C63F7265-66FE-8749-B83E-C9FACC4601D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46959" y="2032000"/>
            <a:ext cx="2734126" cy="386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23593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28" name="Group 70">
            <a:extLst>
              <a:ext uri="{FF2B5EF4-FFF2-40B4-BE49-F238E27FC236}">
                <a16:creationId xmlns:a16="http://schemas.microsoft.com/office/drawing/2014/main" id="{58DF5B7A-7785-49C6-B4EB-252FF28C21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78BD0529-90E2-47B4-8D13-CEE11A154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id="{AE127430-162B-43FD-A02F-6E8AD8FD9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7A6023CB-BCF4-4A3C-B04B-EFF677921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id="{98B0FCF0-0865-45E1-977A-5BFDD0EFC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C1FF2792-ADB4-44D2-B7EF-6E3503725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B7B0F0A2-D4CD-4EA5-96E9-9E282F25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FBBC4912-27C6-4C5E-9C40-AE9B6644E5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127E474D-BE64-49E8-8C82-691642D0B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A385E451-43CB-441B-83EE-28ACB6BCB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5BF91B89-051C-49D8-9029-83A1F52B0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42329880-D64F-4074-ABE4-348FDC7FB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2FAD4595-5B16-442B-A756-924FB136A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29" name="Group 84">
            <a:extLst>
              <a:ext uri="{FF2B5EF4-FFF2-40B4-BE49-F238E27FC236}">
                <a16:creationId xmlns:a16="http://schemas.microsoft.com/office/drawing/2014/main" id="{9F9B151E-1B34-4FA6-A53D-B92F787D9E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6" name="Freeform 27">
              <a:extLst>
                <a:ext uri="{FF2B5EF4-FFF2-40B4-BE49-F238E27FC236}">
                  <a16:creationId xmlns:a16="http://schemas.microsoft.com/office/drawing/2014/main" id="{617ED8F6-0AA2-4080-ADCB-6C7CE1759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76F017FD-AF02-4E22-A564-5DCC93F53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61F8A187-FAA8-4625-AC70-EE2C7499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6D431C21-669A-42BC-A2DF-9092CA729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D143DDDF-3A80-4C43-BBCF-8EC1280102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313BFF88-4BDD-4CC4-A514-C7D655779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BA235B4A-F8AD-4C1E-9074-356253813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281D9204-5CB0-44D1-B01F-5FFF6B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4DD213C5-5C2A-403A-AAEF-E495E64AE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3D07FF46-5E32-4BEE-B85D-107AD341D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4E5AE900-6815-4A65-9A96-CA280B3A8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45EA57FC-ADA4-45DD-98E7-B0615C530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30" name="Rectangle 98">
            <a:extLst>
              <a:ext uri="{FF2B5EF4-FFF2-40B4-BE49-F238E27FC236}">
                <a16:creationId xmlns:a16="http://schemas.microsoft.com/office/drawing/2014/main" id="{9FFA7C60-EEB5-45DC-B964-20A76F776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31" name="Freeform 11">
            <a:extLst>
              <a:ext uri="{FF2B5EF4-FFF2-40B4-BE49-F238E27FC236}">
                <a16:creationId xmlns:a16="http://schemas.microsoft.com/office/drawing/2014/main" id="{7D84F46B-82DB-461C-88AC-F6C66B593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03" name="Rectangle 102">
            <a:extLst>
              <a:ext uri="{FF2B5EF4-FFF2-40B4-BE49-F238E27FC236}">
                <a16:creationId xmlns:a16="http://schemas.microsoft.com/office/drawing/2014/main" id="{EBB724F1-DC90-45FC-9E90-E1A33393D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628DE88-9989-4D6E-84A4-51A8EBD45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267478" cy="6858000"/>
          </a:xfrm>
          <a:prstGeom prst="rect">
            <a:avLst/>
          </a:prstGeom>
          <a:solidFill>
            <a:srgbClr val="9C736C"/>
          </a:solidFill>
          <a:ln>
            <a:noFill/>
          </a:ln>
          <a:effectLst/>
        </p:spPr>
        <p:style>
          <a:lnRef idx="1">
            <a:schemeClr val="accent1"/>
          </a:lnRef>
          <a:fillRef idx="3">
            <a:schemeClr val="accent1"/>
          </a:fillRef>
          <a:effectRef idx="2">
            <a:schemeClr val="accent1"/>
          </a:effectRef>
          <a:fontRef idx="minor">
            <a:schemeClr val="lt1"/>
          </a:fontRef>
        </p:style>
      </p:sp>
      <p:pic>
        <p:nvPicPr>
          <p:cNvPr id="1026" name="Picture 2" descr="Map 1.2">
            <a:extLst>
              <a:ext uri="{FF2B5EF4-FFF2-40B4-BE49-F238E27FC236}">
                <a16:creationId xmlns:a16="http://schemas.microsoft.com/office/drawing/2014/main" id="{6B678CF6-F106-E24E-B9FC-B1F451FC91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1" r="1" b="1"/>
          <a:stretch/>
        </p:blipFill>
        <p:spPr bwMode="auto">
          <a:xfrm>
            <a:off x="2267478" y="10"/>
            <a:ext cx="9924522" cy="6854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218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35879851-1A1D-4246-AAA1-C484E858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Kysylyn - Wikipedia">
            <a:extLst>
              <a:ext uri="{FF2B5EF4-FFF2-40B4-BE49-F238E27FC236}">
                <a16:creationId xmlns:a16="http://schemas.microsoft.com/office/drawing/2014/main" id="{FF31B380-8F33-B347-8CC4-F0ADEBCAEFA5}"/>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25000"/>
          <a:stretch/>
        </p:blipFill>
        <p:spPr bwMode="auto">
          <a:xfrm>
            <a:off x="-8825" y="-561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86BA5D7-EC10-284A-B498-8E29C28CF34B}"/>
              </a:ext>
            </a:extLst>
          </p:cNvPr>
          <p:cNvSpPr>
            <a:spLocks noGrp="1"/>
          </p:cNvSpPr>
          <p:nvPr>
            <p:ph type="title"/>
          </p:nvPr>
        </p:nvSpPr>
        <p:spPr>
          <a:xfrm>
            <a:off x="1631331" y="240305"/>
            <a:ext cx="8911687" cy="1280890"/>
          </a:xfrm>
        </p:spPr>
        <p:txBody>
          <a:bodyPr>
            <a:normAutofit/>
          </a:bodyPr>
          <a:lstStyle/>
          <a:p>
            <a:pPr algn="ctr"/>
            <a:r>
              <a:rPr lang="en-US" dirty="0">
                <a:solidFill>
                  <a:srgbClr val="FFFFFF"/>
                </a:solidFill>
              </a:rPr>
              <a:t>Stories from </a:t>
            </a:r>
            <a:r>
              <a:rPr lang="en-US" dirty="0" err="1">
                <a:solidFill>
                  <a:srgbClr val="FFFFFF"/>
                </a:solidFill>
              </a:rPr>
              <a:t>Mezeritch</a:t>
            </a:r>
            <a:r>
              <a:rPr lang="en-US" dirty="0">
                <a:solidFill>
                  <a:srgbClr val="FFFFFF"/>
                </a:solidFill>
              </a:rPr>
              <a:t> </a:t>
            </a:r>
          </a:p>
        </p:txBody>
      </p:sp>
      <p:sp>
        <p:nvSpPr>
          <p:cNvPr id="3" name="Content Placeholder 2">
            <a:extLst>
              <a:ext uri="{FF2B5EF4-FFF2-40B4-BE49-F238E27FC236}">
                <a16:creationId xmlns:a16="http://schemas.microsoft.com/office/drawing/2014/main" id="{17F99609-B389-4C4D-B21F-C34A28FD1680}"/>
              </a:ext>
            </a:extLst>
          </p:cNvPr>
          <p:cNvSpPr>
            <a:spLocks noGrp="1"/>
          </p:cNvSpPr>
          <p:nvPr>
            <p:ph idx="1"/>
          </p:nvPr>
        </p:nvSpPr>
        <p:spPr>
          <a:xfrm>
            <a:off x="952500" y="1143000"/>
            <a:ext cx="10820400" cy="5295900"/>
          </a:xfrm>
        </p:spPr>
        <p:txBody>
          <a:bodyPr>
            <a:normAutofit/>
          </a:bodyPr>
          <a:lstStyle/>
          <a:p>
            <a:pPr>
              <a:buClr>
                <a:srgbClr val="7EA7CA"/>
              </a:buClr>
            </a:pPr>
            <a:r>
              <a:rPr lang="en-US" dirty="0"/>
              <a:t>“What did you learn from </a:t>
            </a:r>
            <a:r>
              <a:rPr lang="en-US" dirty="0" err="1"/>
              <a:t>Mezeritch</a:t>
            </a:r>
            <a:r>
              <a:rPr lang="en-US" dirty="0"/>
              <a:t>?” </a:t>
            </a:r>
            <a:r>
              <a:rPr lang="en-US" dirty="0" err="1"/>
              <a:t>Rebbe</a:t>
            </a:r>
            <a:r>
              <a:rPr lang="en-US" dirty="0"/>
              <a:t> </a:t>
            </a:r>
            <a:r>
              <a:rPr lang="en-US" dirty="0" err="1"/>
              <a:t>Aharon</a:t>
            </a:r>
            <a:r>
              <a:rPr lang="en-US" dirty="0"/>
              <a:t> of </a:t>
            </a:r>
            <a:r>
              <a:rPr lang="en-US" dirty="0" err="1"/>
              <a:t>Karlin</a:t>
            </a:r>
            <a:r>
              <a:rPr lang="en-US" dirty="0"/>
              <a:t> was asked- “Nothing at all” – “what do you mean?” “yes, in </a:t>
            </a:r>
            <a:r>
              <a:rPr lang="en-US" dirty="0" err="1"/>
              <a:t>Mezeritch</a:t>
            </a:r>
            <a:r>
              <a:rPr lang="en-US" dirty="0"/>
              <a:t> I learned that I am nothing at all”</a:t>
            </a:r>
          </a:p>
          <a:p>
            <a:pPr lvl="1">
              <a:buClr>
                <a:srgbClr val="7EA7CA"/>
              </a:buClr>
            </a:pPr>
            <a:r>
              <a:rPr lang="en-US" sz="1800" dirty="0"/>
              <a:t>“And you?” </a:t>
            </a:r>
            <a:r>
              <a:rPr lang="en-US" sz="1800" dirty="0" err="1"/>
              <a:t>Rebbe</a:t>
            </a:r>
            <a:r>
              <a:rPr lang="en-US" sz="1800" dirty="0"/>
              <a:t> Levi- Yitzhak of </a:t>
            </a:r>
            <a:r>
              <a:rPr lang="en-US" sz="1800" dirty="0" err="1"/>
              <a:t>Berditchev</a:t>
            </a:r>
            <a:r>
              <a:rPr lang="en-US" sz="1800" dirty="0"/>
              <a:t> was asked. “what did you discover from the Great Maggid’s school?” -“I discovered that God exists, that He is of this world, of all worlds.”- “But </a:t>
            </a:r>
            <a:r>
              <a:rPr lang="en-US" sz="1800" dirty="0" err="1"/>
              <a:t>Rebbe</a:t>
            </a:r>
            <a:r>
              <a:rPr lang="en-US" sz="1800" dirty="0"/>
              <a:t>, everybody knows that!” –”No. They say it everywhere, but in </a:t>
            </a:r>
            <a:r>
              <a:rPr lang="en-US" sz="1800" dirty="0" err="1"/>
              <a:t>Mezeritch</a:t>
            </a:r>
            <a:r>
              <a:rPr lang="en-US" sz="1800" dirty="0"/>
              <a:t> they know it”</a:t>
            </a:r>
          </a:p>
          <a:p>
            <a:pPr lvl="1">
              <a:buClr>
                <a:srgbClr val="7EA7CA"/>
              </a:buClr>
            </a:pPr>
            <a:r>
              <a:rPr lang="en-US" sz="1800" dirty="0"/>
              <a:t>“A third Hasidic Master, </a:t>
            </a:r>
            <a:r>
              <a:rPr lang="en-US" sz="1800" dirty="0" err="1"/>
              <a:t>Rebbe</a:t>
            </a:r>
            <a:r>
              <a:rPr lang="en-US" sz="1800" dirty="0"/>
              <a:t> </a:t>
            </a:r>
            <a:r>
              <a:rPr lang="en-US" sz="1800" dirty="0" err="1"/>
              <a:t>Shmelke</a:t>
            </a:r>
            <a:r>
              <a:rPr lang="en-US" sz="1800" dirty="0"/>
              <a:t> of </a:t>
            </a:r>
            <a:r>
              <a:rPr lang="en-US" sz="1800" dirty="0" err="1"/>
              <a:t>Nikolsburg</a:t>
            </a:r>
            <a:r>
              <a:rPr lang="en-US" sz="1800" dirty="0"/>
              <a:t>, testified in his own way: “A long time ago, in the blindness of my youth, I mortified my body so it would tolerate my soul. Since </a:t>
            </a:r>
            <a:r>
              <a:rPr lang="en-US" sz="1800" dirty="0" err="1"/>
              <a:t>Mezeritch</a:t>
            </a:r>
            <a:r>
              <a:rPr lang="en-US" sz="1800" dirty="0"/>
              <a:t>, I know that cannot be right. Body and soul must and can live in harmony.” </a:t>
            </a:r>
            <a:r>
              <a:rPr lang="en-US" sz="1800" i="1" dirty="0"/>
              <a:t>Souls on Fire, p56)</a:t>
            </a:r>
            <a:endParaRPr lang="en-US" sz="1800" dirty="0"/>
          </a:p>
          <a:p>
            <a:pPr marL="0" indent="0">
              <a:buClr>
                <a:srgbClr val="7EA7CA"/>
              </a:buClr>
              <a:buNone/>
            </a:pPr>
            <a:endParaRPr lang="en-US" dirty="0"/>
          </a:p>
          <a:p>
            <a:pPr>
              <a:buClr>
                <a:srgbClr val="7EA7CA"/>
              </a:buClr>
            </a:pPr>
            <a:r>
              <a:rPr lang="en-US" dirty="0"/>
              <a:t>“Elsewhere, among the poverty stricken tribes of Galicia, the task of the Maggid’s emissaries was to bring hope and consolation to people living in despair and humiliation. To upset the established order, rock the institutions, tear down the barriers separating poor and rich, scholar and craftsman, peasant and townsman. And above all, to show that to be Jewish could ne a link, a faith in new beginnings.” (</a:t>
            </a:r>
            <a:r>
              <a:rPr lang="en-US" i="1" dirty="0"/>
              <a:t>Souls on Fire, p65-66)</a:t>
            </a:r>
            <a:endParaRPr lang="en-US" dirty="0"/>
          </a:p>
        </p:txBody>
      </p:sp>
    </p:spTree>
    <p:extLst>
      <p:ext uri="{BB962C8B-B14F-4D97-AF65-F5344CB8AC3E}">
        <p14:creationId xmlns:p14="http://schemas.microsoft.com/office/powerpoint/2010/main" val="387253846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7CFA-A862-A043-AFDA-C06856FCBB38}"/>
              </a:ext>
            </a:extLst>
          </p:cNvPr>
          <p:cNvSpPr>
            <a:spLocks noGrp="1"/>
          </p:cNvSpPr>
          <p:nvPr>
            <p:ph type="title"/>
          </p:nvPr>
        </p:nvSpPr>
        <p:spPr/>
        <p:txBody>
          <a:bodyPr/>
          <a:lstStyle/>
          <a:p>
            <a:r>
              <a:rPr lang="en-US" dirty="0"/>
              <a:t>What happens after this age of </a:t>
            </a:r>
            <a:r>
              <a:rPr lang="en-US" dirty="0" err="1"/>
              <a:t>Rebbes</a:t>
            </a:r>
            <a:r>
              <a:rPr lang="en-US" dirty="0"/>
              <a:t> and leaders?</a:t>
            </a:r>
          </a:p>
        </p:txBody>
      </p:sp>
      <p:sp>
        <p:nvSpPr>
          <p:cNvPr id="3" name="Content Placeholder 2">
            <a:extLst>
              <a:ext uri="{FF2B5EF4-FFF2-40B4-BE49-F238E27FC236}">
                <a16:creationId xmlns:a16="http://schemas.microsoft.com/office/drawing/2014/main" id="{907689AA-3C38-514A-AD2D-6F516C25DF75}"/>
              </a:ext>
            </a:extLst>
          </p:cNvPr>
          <p:cNvSpPr>
            <a:spLocks noGrp="1"/>
          </p:cNvSpPr>
          <p:nvPr>
            <p:ph idx="1"/>
          </p:nvPr>
        </p:nvSpPr>
        <p:spPr/>
        <p:txBody>
          <a:bodyPr/>
          <a:lstStyle/>
          <a:p>
            <a:r>
              <a:rPr lang="en-US" dirty="0"/>
              <a:t>A new type of Pilgrimage or an old one?</a:t>
            </a:r>
          </a:p>
          <a:p>
            <a:r>
              <a:rPr lang="en-US" dirty="0"/>
              <a:t>Visiting the sites of great sages</a:t>
            </a:r>
          </a:p>
          <a:p>
            <a:r>
              <a:rPr lang="en-US" dirty="0"/>
              <a:t>Lag </a:t>
            </a:r>
            <a:r>
              <a:rPr lang="en-US" dirty="0" err="1"/>
              <a:t>B’Omer</a:t>
            </a:r>
            <a:r>
              <a:rPr lang="en-US" dirty="0"/>
              <a:t> – in Israel (</a:t>
            </a:r>
            <a:r>
              <a:rPr lang="en-US" dirty="0" err="1"/>
              <a:t>Meron</a:t>
            </a:r>
            <a:r>
              <a:rPr lang="en-US" dirty="0"/>
              <a:t>), in Ukraine, and in Morocco </a:t>
            </a:r>
          </a:p>
        </p:txBody>
      </p:sp>
    </p:spTree>
    <p:extLst>
      <p:ext uri="{BB962C8B-B14F-4D97-AF65-F5344CB8AC3E}">
        <p14:creationId xmlns:p14="http://schemas.microsoft.com/office/powerpoint/2010/main" val="2752419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F0B1D-DA7D-5046-A302-8CC99CD3A493}"/>
              </a:ext>
            </a:extLst>
          </p:cNvPr>
          <p:cNvSpPr>
            <a:spLocks noGrp="1"/>
          </p:cNvSpPr>
          <p:nvPr>
            <p:ph type="title"/>
          </p:nvPr>
        </p:nvSpPr>
        <p:spPr/>
        <p:txBody>
          <a:bodyPr/>
          <a:lstStyle/>
          <a:p>
            <a:r>
              <a:rPr lang="en-US" dirty="0"/>
              <a:t>New purposes for travel? </a:t>
            </a:r>
            <a:br>
              <a:rPr lang="en-US" dirty="0"/>
            </a:br>
            <a:r>
              <a:rPr lang="en-US" dirty="0"/>
              <a:t>And Next time….</a:t>
            </a:r>
          </a:p>
        </p:txBody>
      </p:sp>
      <p:sp>
        <p:nvSpPr>
          <p:cNvPr id="3" name="Content Placeholder 2">
            <a:extLst>
              <a:ext uri="{FF2B5EF4-FFF2-40B4-BE49-F238E27FC236}">
                <a16:creationId xmlns:a16="http://schemas.microsoft.com/office/drawing/2014/main" id="{44C889A9-2385-F44D-B3DB-449EA2C24D3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73853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954B-4E66-6A4D-95AC-D808704E3862}"/>
              </a:ext>
            </a:extLst>
          </p:cNvPr>
          <p:cNvSpPr>
            <a:spLocks noGrp="1"/>
          </p:cNvSpPr>
          <p:nvPr>
            <p:ph type="title"/>
          </p:nvPr>
        </p:nvSpPr>
        <p:spPr/>
        <p:txBody>
          <a:bodyPr/>
          <a:lstStyle/>
          <a:p>
            <a:r>
              <a:rPr lang="en-US" dirty="0"/>
              <a:t>Blessing our Study </a:t>
            </a:r>
            <a:r>
              <a:rPr lang="en-US" dirty="0" err="1"/>
              <a:t>ogether</a:t>
            </a:r>
            <a:r>
              <a:rPr lang="en-US" dirty="0"/>
              <a:t> </a:t>
            </a:r>
          </a:p>
        </p:txBody>
      </p:sp>
      <p:sp>
        <p:nvSpPr>
          <p:cNvPr id="3" name="Content Placeholder 2">
            <a:extLst>
              <a:ext uri="{FF2B5EF4-FFF2-40B4-BE49-F238E27FC236}">
                <a16:creationId xmlns:a16="http://schemas.microsoft.com/office/drawing/2014/main" id="{9B83CB52-E613-3741-BB16-A9D8FCFB762C}"/>
              </a:ext>
            </a:extLst>
          </p:cNvPr>
          <p:cNvSpPr>
            <a:spLocks noGrp="1"/>
          </p:cNvSpPr>
          <p:nvPr>
            <p:ph idx="1"/>
          </p:nvPr>
        </p:nvSpPr>
        <p:spPr>
          <a:xfrm>
            <a:off x="2170112" y="2057400"/>
            <a:ext cx="8915400" cy="3777622"/>
          </a:xfrm>
        </p:spPr>
        <p:txBody>
          <a:bodyPr>
            <a:noAutofit/>
          </a:bodyPr>
          <a:lstStyle/>
          <a:p>
            <a:pPr marL="0" indent="0">
              <a:buNone/>
            </a:pPr>
            <a:r>
              <a:rPr lang="he" sz="3600" b="1" dirty="0"/>
              <a:t>בָּרוּךְ</a:t>
            </a:r>
            <a:r>
              <a:rPr lang="he" sz="3600" dirty="0"/>
              <a:t> אַתָּה יְהֹוָה אֱלֹהֵֽינוּ מֶֽלֶךְ הָעוֹלָם אֲשֶׁר קִדְּ֒שָֽׁנוּ בְּמִצְוֹתָיו וְצִוָּנוּ לַעֲסֹק בְּדִבְרֵי תוֹרָה: </a:t>
            </a:r>
          </a:p>
          <a:p>
            <a:pPr marL="0" indent="0">
              <a:buNone/>
            </a:pPr>
            <a:r>
              <a:rPr lang="en-US" sz="3600" dirty="0"/>
              <a:t> </a:t>
            </a:r>
          </a:p>
          <a:p>
            <a:pPr marL="0" indent="0">
              <a:buNone/>
            </a:pPr>
            <a:r>
              <a:rPr lang="en-US" sz="3600" dirty="0"/>
              <a:t>Blessed are You, Adonai, Ruler of the Universe, Who sanctifies us with mitzvot and commands us to be engrossed in the words of Torah.</a:t>
            </a:r>
          </a:p>
          <a:p>
            <a:pPr marL="0" indent="0">
              <a:buNone/>
            </a:pPr>
            <a:endParaRPr lang="en-US" sz="3600" dirty="0"/>
          </a:p>
        </p:txBody>
      </p:sp>
    </p:spTree>
    <p:extLst>
      <p:ext uri="{BB962C8B-B14F-4D97-AF65-F5344CB8AC3E}">
        <p14:creationId xmlns:p14="http://schemas.microsoft.com/office/powerpoint/2010/main" val="258900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651C00-7B7D-5342-86B3-A7B725174B86}"/>
              </a:ext>
            </a:extLst>
          </p:cNvPr>
          <p:cNvSpPr>
            <a:spLocks noGrp="1"/>
          </p:cNvSpPr>
          <p:nvPr>
            <p:ph type="title"/>
          </p:nvPr>
        </p:nvSpPr>
        <p:spPr>
          <a:xfrm>
            <a:off x="649224" y="645106"/>
            <a:ext cx="3650279" cy="1259894"/>
          </a:xfrm>
        </p:spPr>
        <p:txBody>
          <a:bodyPr>
            <a:normAutofit/>
          </a:bodyPr>
          <a:lstStyle/>
          <a:p>
            <a:r>
              <a:rPr lang="en-US" dirty="0"/>
              <a:t>Purposes of travel</a:t>
            </a:r>
          </a:p>
        </p:txBody>
      </p:sp>
      <p:sp>
        <p:nvSpPr>
          <p:cNvPr id="73" name="Rectangle 72">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2B6FEDF-4E28-8940-8166-0749E0A72656}"/>
              </a:ext>
            </a:extLst>
          </p:cNvPr>
          <p:cNvSpPr>
            <a:spLocks noGrp="1"/>
          </p:cNvSpPr>
          <p:nvPr>
            <p:ph idx="1"/>
          </p:nvPr>
        </p:nvSpPr>
        <p:spPr>
          <a:xfrm>
            <a:off x="649225" y="2133600"/>
            <a:ext cx="3650278" cy="3759253"/>
          </a:xfrm>
        </p:spPr>
        <p:txBody>
          <a:bodyPr>
            <a:normAutofit/>
          </a:bodyPr>
          <a:lstStyle/>
          <a:p>
            <a:r>
              <a:rPr lang="en-US" dirty="0"/>
              <a:t>From last week</a:t>
            </a:r>
          </a:p>
          <a:p>
            <a:pPr lvl="1"/>
            <a:r>
              <a:rPr lang="en-US" dirty="0"/>
              <a:t>What we thought was the purpose of travel</a:t>
            </a:r>
          </a:p>
          <a:p>
            <a:pPr lvl="1"/>
            <a:r>
              <a:rPr lang="en-US" dirty="0"/>
              <a:t>Pilgrimages- Miraculous and Mourning </a:t>
            </a:r>
          </a:p>
          <a:p>
            <a:pPr lvl="1"/>
            <a:r>
              <a:rPr lang="en-US" dirty="0"/>
              <a:t>Where did people go? </a:t>
            </a:r>
          </a:p>
          <a:p>
            <a:pPr lvl="2"/>
            <a:r>
              <a:rPr lang="en-US" dirty="0"/>
              <a:t>Back to Jerusalem, to the temple</a:t>
            </a:r>
          </a:p>
          <a:p>
            <a:pPr lvl="2"/>
            <a:r>
              <a:rPr lang="en-US" dirty="0"/>
              <a:t>Places that connected to their identity and past</a:t>
            </a:r>
          </a:p>
        </p:txBody>
      </p:sp>
      <p:pic>
        <p:nvPicPr>
          <p:cNvPr id="7170" name="Picture 2">
            <a:extLst>
              <a:ext uri="{FF2B5EF4-FFF2-40B4-BE49-F238E27FC236}">
                <a16:creationId xmlns:a16="http://schemas.microsoft.com/office/drawing/2014/main" id="{093A4D76-5C2E-A94A-AB7C-6EEE500C753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80876" y="1310774"/>
            <a:ext cx="7592673" cy="4270876"/>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1775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8DF5B7A-7785-49C6-B4EB-252FF28C21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9" name="Freeform 11">
              <a:extLst>
                <a:ext uri="{FF2B5EF4-FFF2-40B4-BE49-F238E27FC236}">
                  <a16:creationId xmlns:a16="http://schemas.microsoft.com/office/drawing/2014/main" id="{78BD0529-90E2-47B4-8D13-CEE11A154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0" name="Freeform 12">
              <a:extLst>
                <a:ext uri="{FF2B5EF4-FFF2-40B4-BE49-F238E27FC236}">
                  <a16:creationId xmlns:a16="http://schemas.microsoft.com/office/drawing/2014/main" id="{AE127430-162B-43FD-A02F-6E8AD8FD9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1" name="Freeform 13">
              <a:extLst>
                <a:ext uri="{FF2B5EF4-FFF2-40B4-BE49-F238E27FC236}">
                  <a16:creationId xmlns:a16="http://schemas.microsoft.com/office/drawing/2014/main" id="{7A6023CB-BCF4-4A3C-B04B-EFF677921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2" name="Freeform 14">
              <a:extLst>
                <a:ext uri="{FF2B5EF4-FFF2-40B4-BE49-F238E27FC236}">
                  <a16:creationId xmlns:a16="http://schemas.microsoft.com/office/drawing/2014/main" id="{98B0FCF0-0865-45E1-977A-5BFDD0EFC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3" name="Freeform 15">
              <a:extLst>
                <a:ext uri="{FF2B5EF4-FFF2-40B4-BE49-F238E27FC236}">
                  <a16:creationId xmlns:a16="http://schemas.microsoft.com/office/drawing/2014/main" id="{C1FF2792-ADB4-44D2-B7EF-6E3503725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4" name="Freeform 16">
              <a:extLst>
                <a:ext uri="{FF2B5EF4-FFF2-40B4-BE49-F238E27FC236}">
                  <a16:creationId xmlns:a16="http://schemas.microsoft.com/office/drawing/2014/main" id="{B7B0F0A2-D4CD-4EA5-96E9-9E282F25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5" name="Freeform 17">
              <a:extLst>
                <a:ext uri="{FF2B5EF4-FFF2-40B4-BE49-F238E27FC236}">
                  <a16:creationId xmlns:a16="http://schemas.microsoft.com/office/drawing/2014/main" id="{FBBC4912-27C6-4C5E-9C40-AE9B6644E5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6" name="Freeform 18">
              <a:extLst>
                <a:ext uri="{FF2B5EF4-FFF2-40B4-BE49-F238E27FC236}">
                  <a16:creationId xmlns:a16="http://schemas.microsoft.com/office/drawing/2014/main" id="{127E474D-BE64-49E8-8C82-691642D0B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7" name="Freeform 19">
              <a:extLst>
                <a:ext uri="{FF2B5EF4-FFF2-40B4-BE49-F238E27FC236}">
                  <a16:creationId xmlns:a16="http://schemas.microsoft.com/office/drawing/2014/main" id="{A385E451-43CB-441B-83EE-28ACB6BCB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8" name="Freeform 20">
              <a:extLst>
                <a:ext uri="{FF2B5EF4-FFF2-40B4-BE49-F238E27FC236}">
                  <a16:creationId xmlns:a16="http://schemas.microsoft.com/office/drawing/2014/main" id="{5BF91B89-051C-49D8-9029-83A1F52B0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9" name="Freeform 21">
              <a:extLst>
                <a:ext uri="{FF2B5EF4-FFF2-40B4-BE49-F238E27FC236}">
                  <a16:creationId xmlns:a16="http://schemas.microsoft.com/office/drawing/2014/main" id="{42329880-D64F-4074-ABE4-348FDC7FB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0" name="Freeform 22">
              <a:extLst>
                <a:ext uri="{FF2B5EF4-FFF2-40B4-BE49-F238E27FC236}">
                  <a16:creationId xmlns:a16="http://schemas.microsoft.com/office/drawing/2014/main" id="{2FAD4595-5B16-442B-A756-924FB136A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2" name="Group 31">
            <a:extLst>
              <a:ext uri="{FF2B5EF4-FFF2-40B4-BE49-F238E27FC236}">
                <a16:creationId xmlns:a16="http://schemas.microsoft.com/office/drawing/2014/main" id="{9F9B151E-1B34-4FA6-A53D-B92F787D9E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3" name="Freeform 27">
              <a:extLst>
                <a:ext uri="{FF2B5EF4-FFF2-40B4-BE49-F238E27FC236}">
                  <a16:creationId xmlns:a16="http://schemas.microsoft.com/office/drawing/2014/main" id="{617ED8F6-0AA2-4080-ADCB-6C7CE1759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4" name="Freeform 28">
              <a:extLst>
                <a:ext uri="{FF2B5EF4-FFF2-40B4-BE49-F238E27FC236}">
                  <a16:creationId xmlns:a16="http://schemas.microsoft.com/office/drawing/2014/main" id="{76F017FD-AF02-4E22-A564-5DCC93F53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5" name="Freeform 29">
              <a:extLst>
                <a:ext uri="{FF2B5EF4-FFF2-40B4-BE49-F238E27FC236}">
                  <a16:creationId xmlns:a16="http://schemas.microsoft.com/office/drawing/2014/main" id="{61F8A187-FAA8-4625-AC70-EE2C7499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6" name="Freeform 30">
              <a:extLst>
                <a:ext uri="{FF2B5EF4-FFF2-40B4-BE49-F238E27FC236}">
                  <a16:creationId xmlns:a16="http://schemas.microsoft.com/office/drawing/2014/main" id="{6D431C21-669A-42BC-A2DF-9092CA729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7" name="Freeform 31">
              <a:extLst>
                <a:ext uri="{FF2B5EF4-FFF2-40B4-BE49-F238E27FC236}">
                  <a16:creationId xmlns:a16="http://schemas.microsoft.com/office/drawing/2014/main" id="{D143DDDF-3A80-4C43-BBCF-8EC1280102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8" name="Freeform 32">
              <a:extLst>
                <a:ext uri="{FF2B5EF4-FFF2-40B4-BE49-F238E27FC236}">
                  <a16:creationId xmlns:a16="http://schemas.microsoft.com/office/drawing/2014/main" id="{313BFF88-4BDD-4CC4-A514-C7D655779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9" name="Freeform 33">
              <a:extLst>
                <a:ext uri="{FF2B5EF4-FFF2-40B4-BE49-F238E27FC236}">
                  <a16:creationId xmlns:a16="http://schemas.microsoft.com/office/drawing/2014/main" id="{BA235B4A-F8AD-4C1E-9074-356253813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0" name="Freeform 34">
              <a:extLst>
                <a:ext uri="{FF2B5EF4-FFF2-40B4-BE49-F238E27FC236}">
                  <a16:creationId xmlns:a16="http://schemas.microsoft.com/office/drawing/2014/main" id="{281D9204-5CB0-44D1-B01F-5FFF6B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1" name="Freeform 35">
              <a:extLst>
                <a:ext uri="{FF2B5EF4-FFF2-40B4-BE49-F238E27FC236}">
                  <a16:creationId xmlns:a16="http://schemas.microsoft.com/office/drawing/2014/main" id="{4DD213C5-5C2A-403A-AAEF-E495E64AE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2" name="Freeform 36">
              <a:extLst>
                <a:ext uri="{FF2B5EF4-FFF2-40B4-BE49-F238E27FC236}">
                  <a16:creationId xmlns:a16="http://schemas.microsoft.com/office/drawing/2014/main" id="{3D07FF46-5E32-4BEE-B85D-107AD341D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3" name="Freeform 37">
              <a:extLst>
                <a:ext uri="{FF2B5EF4-FFF2-40B4-BE49-F238E27FC236}">
                  <a16:creationId xmlns:a16="http://schemas.microsoft.com/office/drawing/2014/main" id="{4E5AE900-6815-4A65-9A96-CA280B3A8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4" name="Freeform 38">
              <a:extLst>
                <a:ext uri="{FF2B5EF4-FFF2-40B4-BE49-F238E27FC236}">
                  <a16:creationId xmlns:a16="http://schemas.microsoft.com/office/drawing/2014/main" id="{45EA57FC-ADA4-45DD-98E7-B0615C530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6" name="Rectangle 45">
            <a:extLst>
              <a:ext uri="{FF2B5EF4-FFF2-40B4-BE49-F238E27FC236}">
                <a16:creationId xmlns:a16="http://schemas.microsoft.com/office/drawing/2014/main" id="{9FFA7C60-EEB5-45DC-B964-20A76F776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8" name="Freeform 11">
            <a:extLst>
              <a:ext uri="{FF2B5EF4-FFF2-40B4-BE49-F238E27FC236}">
                <a16:creationId xmlns:a16="http://schemas.microsoft.com/office/drawing/2014/main" id="{7D84F46B-82DB-461C-88AC-F6C66B593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a:extLst>
              <a:ext uri="{FF2B5EF4-FFF2-40B4-BE49-F238E27FC236}">
                <a16:creationId xmlns:a16="http://schemas.microsoft.com/office/drawing/2014/main" id="{C2C48AC0-14D2-2340-8929-86D5803EE522}"/>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1074861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5" name="Group 3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4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4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9" name="Rectangle 4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1"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53" name="Rectangle 52">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B921D07-A04A-BD4E-BB07-B678A4695006}"/>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a:solidFill>
                  <a:srgbClr val="FEFFFF"/>
                </a:solidFill>
              </a:rPr>
              <a:t>Sephard: Eldad the Danite (880)</a:t>
            </a:r>
          </a:p>
        </p:txBody>
      </p:sp>
      <p:sp>
        <p:nvSpPr>
          <p:cNvPr id="57"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Content Placeholder 4" descr="Text, letter&#10;&#10;Description automatically generated">
            <a:extLst>
              <a:ext uri="{FF2B5EF4-FFF2-40B4-BE49-F238E27FC236}">
                <a16:creationId xmlns:a16="http://schemas.microsoft.com/office/drawing/2014/main" id="{EEB878EE-D4EA-F64F-A66D-C6975BD3CA93}"/>
              </a:ext>
            </a:extLst>
          </p:cNvPr>
          <p:cNvPicPr>
            <a:picLocks noChangeAspect="1"/>
          </p:cNvPicPr>
          <p:nvPr/>
        </p:nvPicPr>
        <p:blipFill>
          <a:blip r:embed="rId3"/>
          <a:stretch>
            <a:fillRect/>
          </a:stretch>
        </p:blipFill>
        <p:spPr>
          <a:xfrm>
            <a:off x="6028151" y="227386"/>
            <a:ext cx="5695946" cy="6372955"/>
          </a:xfrm>
          <a:prstGeom prst="rect">
            <a:avLst/>
          </a:prstGeom>
        </p:spPr>
      </p:pic>
    </p:spTree>
    <p:extLst>
      <p:ext uri="{BB962C8B-B14F-4D97-AF65-F5344CB8AC3E}">
        <p14:creationId xmlns:p14="http://schemas.microsoft.com/office/powerpoint/2010/main" val="3187180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ack and white document&#10;&#10;Description automatically generated with low confidence">
            <a:extLst>
              <a:ext uri="{FF2B5EF4-FFF2-40B4-BE49-F238E27FC236}">
                <a16:creationId xmlns:a16="http://schemas.microsoft.com/office/drawing/2014/main" id="{4F98679D-B31A-4247-87B1-823A5333AA9E}"/>
              </a:ext>
            </a:extLst>
          </p:cNvPr>
          <p:cNvPicPr>
            <a:picLocks noGrp="1" noChangeAspect="1"/>
          </p:cNvPicPr>
          <p:nvPr>
            <p:ph idx="1"/>
          </p:nvPr>
        </p:nvPicPr>
        <p:blipFill>
          <a:blip r:embed="rId2"/>
          <a:stretch>
            <a:fillRect/>
          </a:stretch>
        </p:blipFill>
        <p:spPr>
          <a:xfrm>
            <a:off x="5647038" y="212619"/>
            <a:ext cx="4845319" cy="5967521"/>
          </a:xfrm>
        </p:spPr>
      </p:pic>
      <p:sp>
        <p:nvSpPr>
          <p:cNvPr id="6" name="Title 1">
            <a:extLst>
              <a:ext uri="{FF2B5EF4-FFF2-40B4-BE49-F238E27FC236}">
                <a16:creationId xmlns:a16="http://schemas.microsoft.com/office/drawing/2014/main" id="{7B686983-04EF-6D4A-92AB-A30F2567B744}"/>
              </a:ext>
            </a:extLst>
          </p:cNvPr>
          <p:cNvSpPr>
            <a:spLocks noGrp="1"/>
          </p:cNvSpPr>
          <p:nvPr>
            <p:ph type="title"/>
          </p:nvPr>
        </p:nvSpPr>
        <p:spPr>
          <a:xfrm>
            <a:off x="1847829" y="212619"/>
            <a:ext cx="3650279" cy="1259894"/>
          </a:xfrm>
        </p:spPr>
        <p:txBody>
          <a:bodyPr>
            <a:normAutofit/>
          </a:bodyPr>
          <a:lstStyle/>
          <a:p>
            <a:r>
              <a:rPr lang="en-US" sz="3300" dirty="0" err="1"/>
              <a:t>Sephard</a:t>
            </a:r>
            <a:r>
              <a:rPr lang="en-US" sz="3300" dirty="0"/>
              <a:t>: Eldad the Danite (880)</a:t>
            </a:r>
          </a:p>
        </p:txBody>
      </p:sp>
    </p:spTree>
    <p:extLst>
      <p:ext uri="{BB962C8B-B14F-4D97-AF65-F5344CB8AC3E}">
        <p14:creationId xmlns:p14="http://schemas.microsoft.com/office/powerpoint/2010/main" val="3978094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A674D-681C-374C-A19D-A13F2E80CC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1E3234-4133-024D-85A7-032E20B91B34}"/>
              </a:ext>
            </a:extLst>
          </p:cNvPr>
          <p:cNvSpPr>
            <a:spLocks noGrp="1"/>
          </p:cNvSpPr>
          <p:nvPr>
            <p:ph idx="1"/>
          </p:nvPr>
        </p:nvSpPr>
        <p:spPr/>
        <p:txBody>
          <a:bodyPr/>
          <a:lstStyle/>
          <a:p>
            <a:endParaRPr lang="en-US"/>
          </a:p>
        </p:txBody>
      </p:sp>
      <p:pic>
        <p:nvPicPr>
          <p:cNvPr id="4098" name="Picture 2" descr="The Itinerary of Benjamin of Tudela – Wanderers and Wonderers">
            <a:extLst>
              <a:ext uri="{FF2B5EF4-FFF2-40B4-BE49-F238E27FC236}">
                <a16:creationId xmlns:a16="http://schemas.microsoft.com/office/drawing/2014/main" id="{BE8576D5-0297-954A-8F96-9ACC7B520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0"/>
            <a:ext cx="11085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532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5" name="Group 3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4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4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9" name="Rectangle 4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1"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53" name="Rectangle 52">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7F0E868-A7E1-C344-BD86-E3EB99C0E8E6}"/>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a:solidFill>
                  <a:srgbClr val="FEFFFF"/>
                </a:solidFill>
              </a:rPr>
              <a:t>Sephard: Benjamin of Tudela (1165-73)</a:t>
            </a:r>
          </a:p>
        </p:txBody>
      </p:sp>
      <p:sp>
        <p:nvSpPr>
          <p:cNvPr id="57"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Content Placeholder 4" descr="Text&#10;&#10;Description automatically generated">
            <a:extLst>
              <a:ext uri="{FF2B5EF4-FFF2-40B4-BE49-F238E27FC236}">
                <a16:creationId xmlns:a16="http://schemas.microsoft.com/office/drawing/2014/main" id="{D09D656B-30CE-7E44-9386-1045FB65E242}"/>
              </a:ext>
            </a:extLst>
          </p:cNvPr>
          <p:cNvPicPr>
            <a:picLocks noChangeAspect="1"/>
          </p:cNvPicPr>
          <p:nvPr/>
        </p:nvPicPr>
        <p:blipFill>
          <a:blip r:embed="rId3"/>
          <a:stretch>
            <a:fillRect/>
          </a:stretch>
        </p:blipFill>
        <p:spPr>
          <a:xfrm>
            <a:off x="5032312" y="826831"/>
            <a:ext cx="6767109" cy="4161770"/>
          </a:xfrm>
          <a:prstGeom prst="rect">
            <a:avLst/>
          </a:prstGeom>
        </p:spPr>
      </p:pic>
    </p:spTree>
    <p:extLst>
      <p:ext uri="{BB962C8B-B14F-4D97-AF65-F5344CB8AC3E}">
        <p14:creationId xmlns:p14="http://schemas.microsoft.com/office/powerpoint/2010/main" val="615590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document&#10;&#10;Description automatically generated">
            <a:extLst>
              <a:ext uri="{FF2B5EF4-FFF2-40B4-BE49-F238E27FC236}">
                <a16:creationId xmlns:a16="http://schemas.microsoft.com/office/drawing/2014/main" id="{DC153AC9-A482-5448-B8FC-0839C5992BC8}"/>
              </a:ext>
            </a:extLst>
          </p:cNvPr>
          <p:cNvPicPr>
            <a:picLocks noChangeAspect="1"/>
          </p:cNvPicPr>
          <p:nvPr/>
        </p:nvPicPr>
        <p:blipFill rotWithShape="1">
          <a:blip r:embed="rId3"/>
          <a:srcRect r="2962" b="40570"/>
          <a:stretch/>
        </p:blipFill>
        <p:spPr>
          <a:xfrm>
            <a:off x="89409" y="707961"/>
            <a:ext cx="6482841" cy="5749989"/>
          </a:xfrm>
          <a:prstGeom prst="rect">
            <a:avLst/>
          </a:prstGeom>
        </p:spPr>
      </p:pic>
      <p:pic>
        <p:nvPicPr>
          <p:cNvPr id="6" name="Picture 5" descr="Text&#10;&#10;Description automatically generated">
            <a:extLst>
              <a:ext uri="{FF2B5EF4-FFF2-40B4-BE49-F238E27FC236}">
                <a16:creationId xmlns:a16="http://schemas.microsoft.com/office/drawing/2014/main" id="{91304256-6C29-2E4D-A8DD-B2856D461C21}"/>
              </a:ext>
            </a:extLst>
          </p:cNvPr>
          <p:cNvPicPr>
            <a:picLocks noChangeAspect="1"/>
          </p:cNvPicPr>
          <p:nvPr/>
        </p:nvPicPr>
        <p:blipFill>
          <a:blip r:embed="rId4"/>
          <a:stretch>
            <a:fillRect/>
          </a:stretch>
        </p:blipFill>
        <p:spPr>
          <a:xfrm>
            <a:off x="6572250" y="2595003"/>
            <a:ext cx="5619750" cy="3555036"/>
          </a:xfrm>
          <a:prstGeom prst="rect">
            <a:avLst/>
          </a:prstGeom>
        </p:spPr>
      </p:pic>
      <p:sp>
        <p:nvSpPr>
          <p:cNvPr id="7" name="Title 1">
            <a:extLst>
              <a:ext uri="{FF2B5EF4-FFF2-40B4-BE49-F238E27FC236}">
                <a16:creationId xmlns:a16="http://schemas.microsoft.com/office/drawing/2014/main" id="{3CD61A92-CEFD-0142-AD18-D211E112926E}"/>
              </a:ext>
            </a:extLst>
          </p:cNvPr>
          <p:cNvSpPr>
            <a:spLocks noGrp="1"/>
          </p:cNvSpPr>
          <p:nvPr>
            <p:ph type="title"/>
          </p:nvPr>
        </p:nvSpPr>
        <p:spPr>
          <a:xfrm>
            <a:off x="7660261" y="370592"/>
            <a:ext cx="4203291" cy="1280890"/>
          </a:xfrm>
        </p:spPr>
        <p:txBody>
          <a:bodyPr>
            <a:normAutofit fontScale="90000"/>
          </a:bodyPr>
          <a:lstStyle/>
          <a:p>
            <a:r>
              <a:rPr lang="en-US" dirty="0" err="1"/>
              <a:t>Sephard</a:t>
            </a:r>
            <a:r>
              <a:rPr lang="en-US" dirty="0"/>
              <a:t>: Benjamin of </a:t>
            </a:r>
            <a:r>
              <a:rPr lang="en-US" dirty="0" err="1"/>
              <a:t>Tudela</a:t>
            </a:r>
            <a:r>
              <a:rPr lang="en-US" dirty="0"/>
              <a:t> (1165-73)</a:t>
            </a:r>
          </a:p>
        </p:txBody>
      </p:sp>
    </p:spTree>
    <p:extLst>
      <p:ext uri="{BB962C8B-B14F-4D97-AF65-F5344CB8AC3E}">
        <p14:creationId xmlns:p14="http://schemas.microsoft.com/office/powerpoint/2010/main" val="376846015"/>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432</TotalTime>
  <Words>1621</Words>
  <Application>Microsoft Macintosh PowerPoint</Application>
  <PresentationFormat>Widescreen</PresentationFormat>
  <Paragraphs>80</Paragraphs>
  <Slides>16</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Century Gothic</vt:lpstr>
      <vt:lpstr>Wingdings 3</vt:lpstr>
      <vt:lpstr>Wisp</vt:lpstr>
      <vt:lpstr>Jewish Travel: Shiur 2</vt:lpstr>
      <vt:lpstr>Blessing our Study ogether </vt:lpstr>
      <vt:lpstr>Purposes of travel</vt:lpstr>
      <vt:lpstr>PowerPoint Presentation</vt:lpstr>
      <vt:lpstr>Sephard: Eldad the Danite (880)</vt:lpstr>
      <vt:lpstr>Sephard: Eldad the Danite (880)</vt:lpstr>
      <vt:lpstr>PowerPoint Presentation</vt:lpstr>
      <vt:lpstr>Sephard: Benjamin of Tudela (1165-73)</vt:lpstr>
      <vt:lpstr>Sephard: Benjamin of Tudela (1165-73)</vt:lpstr>
      <vt:lpstr>Sephard:  Rabbi Petachia of Ratisbon (1170-87) </vt:lpstr>
      <vt:lpstr>Ashkenaz: The spread of people and Ideas</vt:lpstr>
      <vt:lpstr>Ashkenaz: Hassidism </vt:lpstr>
      <vt:lpstr>PowerPoint Presentation</vt:lpstr>
      <vt:lpstr>Stories from Mezeritch </vt:lpstr>
      <vt:lpstr>What happens after this age of Rebbes and leaders?</vt:lpstr>
      <vt:lpstr>New purposes for travel?  And 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Jewish Travel: Shiur 2</dc:title>
  <dc:creator>Benoff, Rebecca</dc:creator>
  <cp:lastModifiedBy>Benoff, Rebecca</cp:lastModifiedBy>
  <cp:revision>4</cp:revision>
  <dcterms:created xsi:type="dcterms:W3CDTF">2022-02-15T18:24:58Z</dcterms:created>
  <dcterms:modified xsi:type="dcterms:W3CDTF">2022-02-16T01:37:30Z</dcterms:modified>
</cp:coreProperties>
</file>